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34"/>
  </p:notesMasterIdLst>
  <p:sldIdLst>
    <p:sldId id="256" r:id="rId3"/>
    <p:sldId id="257" r:id="rId4"/>
    <p:sldId id="290" r:id="rId5"/>
    <p:sldId id="262" r:id="rId6"/>
    <p:sldId id="263" r:id="rId7"/>
    <p:sldId id="294" r:id="rId8"/>
    <p:sldId id="295" r:id="rId9"/>
    <p:sldId id="297" r:id="rId10"/>
    <p:sldId id="298" r:id="rId11"/>
    <p:sldId id="296" r:id="rId12"/>
    <p:sldId id="291" r:id="rId13"/>
    <p:sldId id="268" r:id="rId14"/>
    <p:sldId id="270" r:id="rId15"/>
    <p:sldId id="292" r:id="rId16"/>
    <p:sldId id="299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300" r:id="rId25"/>
    <p:sldId id="293" r:id="rId26"/>
    <p:sldId id="279" r:id="rId27"/>
    <p:sldId id="280" r:id="rId28"/>
    <p:sldId id="283" r:id="rId29"/>
    <p:sldId id="285" r:id="rId30"/>
    <p:sldId id="286" r:id="rId31"/>
    <p:sldId id="287" r:id="rId32"/>
    <p:sldId id="28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910FA8-223F-45CB-9678-4348CE768A96}" v="63" dt="2023-11-03T10:57:58.287"/>
    <p1510:client id="{3FBD157B-5C7F-49AE-928A-8376C70E1C84}" v="182" dt="2023-11-02T14:39:10.510"/>
    <p1510:client id="{DE0A5099-A05F-4C1D-8EA6-1FE0B24184EB}" v="3921" dt="2023-11-02T11:27:50.5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5348" autoAdjust="0"/>
  </p:normalViewPr>
  <p:slideViewPr>
    <p:cSldViewPr snapToGrid="0">
      <p:cViewPr varScale="1">
        <p:scale>
          <a:sx n="69" d="100"/>
          <a:sy n="69" d="100"/>
        </p:scale>
        <p:origin x="20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6/11/relationships/changesInfo" Target="changesInfos/changesInfo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elo Ortiz" clId="Web-{3FBD157B-5C7F-49AE-928A-8376C70E1C84}"/>
    <pc:docChg chg="addSld delSld modSld">
      <pc:chgData name="Marcelo Ortiz" userId="" providerId="" clId="Web-{3FBD157B-5C7F-49AE-928A-8376C70E1C84}" dt="2023-11-02T14:39:10.510" v="103" actId="14100"/>
      <pc:docMkLst>
        <pc:docMk/>
      </pc:docMkLst>
      <pc:sldChg chg="modSp">
        <pc:chgData name="Marcelo Ortiz" userId="" providerId="" clId="Web-{3FBD157B-5C7F-49AE-928A-8376C70E1C84}" dt="2023-11-02T13:54:30.942" v="2" actId="20577"/>
        <pc:sldMkLst>
          <pc:docMk/>
          <pc:sldMk cId="0" sldId="262"/>
        </pc:sldMkLst>
        <pc:spChg chg="mod">
          <ac:chgData name="Marcelo Ortiz" userId="" providerId="" clId="Web-{3FBD157B-5C7F-49AE-928A-8376C70E1C84}" dt="2023-11-02T13:54:30.942" v="2" actId="20577"/>
          <ac:spMkLst>
            <pc:docMk/>
            <pc:sldMk cId="0" sldId="262"/>
            <ac:spMk id="186" creationId="{00000000-0000-0000-0000-000000000000}"/>
          </ac:spMkLst>
        </pc:spChg>
      </pc:sldChg>
      <pc:sldChg chg="modSp">
        <pc:chgData name="Marcelo Ortiz" userId="" providerId="" clId="Web-{3FBD157B-5C7F-49AE-928A-8376C70E1C84}" dt="2023-11-02T13:57:25.588" v="9" actId="20577"/>
        <pc:sldMkLst>
          <pc:docMk/>
          <pc:sldMk cId="0" sldId="263"/>
        </pc:sldMkLst>
        <pc:graphicFrameChg chg="modGraphic">
          <ac:chgData name="Marcelo Ortiz" userId="" providerId="" clId="Web-{3FBD157B-5C7F-49AE-928A-8376C70E1C84}" dt="2023-11-02T13:57:25.588" v="9" actId="20577"/>
          <ac:graphicFrameMkLst>
            <pc:docMk/>
            <pc:sldMk cId="0" sldId="263"/>
            <ac:graphicFrameMk id="2" creationId="{00000000-0000-0000-0000-000000000000}"/>
          </ac:graphicFrameMkLst>
        </pc:graphicFrameChg>
      </pc:sldChg>
      <pc:sldChg chg="modSp">
        <pc:chgData name="Marcelo Ortiz" userId="" providerId="" clId="Web-{3FBD157B-5C7F-49AE-928A-8376C70E1C84}" dt="2023-11-02T14:16:27.233" v="54" actId="20577"/>
        <pc:sldMkLst>
          <pc:docMk/>
          <pc:sldMk cId="0" sldId="268"/>
        </pc:sldMkLst>
        <pc:spChg chg="mod">
          <ac:chgData name="Marcelo Ortiz" userId="" providerId="" clId="Web-{3FBD157B-5C7F-49AE-928A-8376C70E1C84}" dt="2023-11-02T14:16:27.233" v="54" actId="20577"/>
          <ac:spMkLst>
            <pc:docMk/>
            <pc:sldMk cId="0" sldId="268"/>
            <ac:spMk id="242" creationId="{00000000-0000-0000-0000-000000000000}"/>
          </ac:spMkLst>
        </pc:spChg>
      </pc:sldChg>
      <pc:sldChg chg="modSp">
        <pc:chgData name="Marcelo Ortiz" userId="" providerId="" clId="Web-{3FBD157B-5C7F-49AE-928A-8376C70E1C84}" dt="2023-11-02T14:17:17.141" v="56" actId="20577"/>
        <pc:sldMkLst>
          <pc:docMk/>
          <pc:sldMk cId="0" sldId="270"/>
        </pc:sldMkLst>
        <pc:spChg chg="mod">
          <ac:chgData name="Marcelo Ortiz" userId="" providerId="" clId="Web-{3FBD157B-5C7F-49AE-928A-8376C70E1C84}" dt="2023-11-02T14:17:17.141" v="56" actId="20577"/>
          <ac:spMkLst>
            <pc:docMk/>
            <pc:sldMk cId="0" sldId="270"/>
            <ac:spMk id="265" creationId="{00000000-0000-0000-0000-000000000000}"/>
          </ac:spMkLst>
        </pc:spChg>
      </pc:sldChg>
      <pc:sldChg chg="del">
        <pc:chgData name="Marcelo Ortiz" userId="" providerId="" clId="Web-{3FBD157B-5C7F-49AE-928A-8376C70E1C84}" dt="2023-11-02T14:25:08.733" v="70"/>
        <pc:sldMkLst>
          <pc:docMk/>
          <pc:sldMk cId="0" sldId="272"/>
        </pc:sldMkLst>
      </pc:sldChg>
      <pc:sldChg chg="modSp">
        <pc:chgData name="Marcelo Ortiz" userId="" providerId="" clId="Web-{3FBD157B-5C7F-49AE-928A-8376C70E1C84}" dt="2023-11-02T14:27:43.644" v="75" actId="20577"/>
        <pc:sldMkLst>
          <pc:docMk/>
          <pc:sldMk cId="0" sldId="273"/>
        </pc:sldMkLst>
        <pc:spChg chg="mod">
          <ac:chgData name="Marcelo Ortiz" userId="" providerId="" clId="Web-{3FBD157B-5C7F-49AE-928A-8376C70E1C84}" dt="2023-11-02T14:27:43.644" v="75" actId="20577"/>
          <ac:spMkLst>
            <pc:docMk/>
            <pc:sldMk cId="0" sldId="273"/>
            <ac:spMk id="301" creationId="{00000000-0000-0000-0000-000000000000}"/>
          </ac:spMkLst>
        </pc:spChg>
      </pc:sldChg>
      <pc:sldChg chg="modSp">
        <pc:chgData name="Marcelo Ortiz" userId="" providerId="" clId="Web-{3FBD157B-5C7F-49AE-928A-8376C70E1C84}" dt="2023-11-02T14:29:30.257" v="81" actId="20577"/>
        <pc:sldMkLst>
          <pc:docMk/>
          <pc:sldMk cId="0" sldId="276"/>
        </pc:sldMkLst>
        <pc:spChg chg="mod">
          <ac:chgData name="Marcelo Ortiz" userId="" providerId="" clId="Web-{3FBD157B-5C7F-49AE-928A-8376C70E1C84}" dt="2023-11-02T14:29:30.257" v="81" actId="20577"/>
          <ac:spMkLst>
            <pc:docMk/>
            <pc:sldMk cId="0" sldId="276"/>
            <ac:spMk id="335" creationId="{00000000-0000-0000-0000-000000000000}"/>
          </ac:spMkLst>
        </pc:spChg>
      </pc:sldChg>
      <pc:sldChg chg="modSp">
        <pc:chgData name="Marcelo Ortiz" userId="" providerId="" clId="Web-{3FBD157B-5C7F-49AE-928A-8376C70E1C84}" dt="2023-11-02T14:30:24.259" v="93" actId="20577"/>
        <pc:sldMkLst>
          <pc:docMk/>
          <pc:sldMk cId="0" sldId="277"/>
        </pc:sldMkLst>
        <pc:spChg chg="mod">
          <ac:chgData name="Marcelo Ortiz" userId="" providerId="" clId="Web-{3FBD157B-5C7F-49AE-928A-8376C70E1C84}" dt="2023-11-02T14:30:24.259" v="93" actId="20577"/>
          <ac:spMkLst>
            <pc:docMk/>
            <pc:sldMk cId="0" sldId="277"/>
            <ac:spMk id="348" creationId="{00000000-0000-0000-0000-000000000000}"/>
          </ac:spMkLst>
        </pc:spChg>
      </pc:sldChg>
      <pc:sldChg chg="delSp modSp">
        <pc:chgData name="Marcelo Ortiz" userId="" providerId="" clId="Web-{3FBD157B-5C7F-49AE-928A-8376C70E1C84}" dt="2023-11-02T14:39:10.510" v="103" actId="14100"/>
        <pc:sldMkLst>
          <pc:docMk/>
          <pc:sldMk cId="0" sldId="283"/>
        </pc:sldMkLst>
        <pc:spChg chg="mod">
          <ac:chgData name="Marcelo Ortiz" userId="" providerId="" clId="Web-{3FBD157B-5C7F-49AE-928A-8376C70E1C84}" dt="2023-11-02T14:39:10.510" v="103" actId="14100"/>
          <ac:spMkLst>
            <pc:docMk/>
            <pc:sldMk cId="0" sldId="283"/>
            <ac:spMk id="416" creationId="{00000000-0000-0000-0000-000000000000}"/>
          </ac:spMkLst>
        </pc:spChg>
        <pc:spChg chg="del">
          <ac:chgData name="Marcelo Ortiz" userId="" providerId="" clId="Web-{3FBD157B-5C7F-49AE-928A-8376C70E1C84}" dt="2023-11-02T14:39:06.494" v="102"/>
          <ac:spMkLst>
            <pc:docMk/>
            <pc:sldMk cId="0" sldId="283"/>
            <ac:spMk id="417" creationId="{00000000-0000-0000-0000-000000000000}"/>
          </ac:spMkLst>
        </pc:spChg>
        <pc:picChg chg="del">
          <ac:chgData name="Marcelo Ortiz" userId="" providerId="" clId="Web-{3FBD157B-5C7F-49AE-928A-8376C70E1C84}" dt="2023-11-02T14:39:03.587" v="101"/>
          <ac:picMkLst>
            <pc:docMk/>
            <pc:sldMk cId="0" sldId="283"/>
            <ac:picMk id="418" creationId="{00000000-0000-0000-0000-000000000000}"/>
          </ac:picMkLst>
        </pc:picChg>
      </pc:sldChg>
      <pc:sldChg chg="modSp">
        <pc:chgData name="Marcelo Ortiz" userId="" providerId="" clId="Web-{3FBD157B-5C7F-49AE-928A-8376C70E1C84}" dt="2023-11-02T13:54:11.863" v="0" actId="1076"/>
        <pc:sldMkLst>
          <pc:docMk/>
          <pc:sldMk cId="2120168332" sldId="290"/>
        </pc:sldMkLst>
        <pc:picChg chg="mod">
          <ac:chgData name="Marcelo Ortiz" userId="" providerId="" clId="Web-{3FBD157B-5C7F-49AE-928A-8376C70E1C84}" dt="2023-11-02T13:54:11.863" v="0" actId="1076"/>
          <ac:picMkLst>
            <pc:docMk/>
            <pc:sldMk cId="2120168332" sldId="290"/>
            <ac:picMk id="3" creationId="{D7A2B3C7-95F5-F5C6-F915-941B891E5C57}"/>
          </ac:picMkLst>
        </pc:picChg>
      </pc:sldChg>
      <pc:sldChg chg="modSp">
        <pc:chgData name="Marcelo Ortiz" userId="" providerId="" clId="Web-{3FBD157B-5C7F-49AE-928A-8376C70E1C84}" dt="2023-11-02T14:14:41.495" v="39" actId="20577"/>
        <pc:sldMkLst>
          <pc:docMk/>
          <pc:sldMk cId="3835566821" sldId="291"/>
        </pc:sldMkLst>
        <pc:spChg chg="mod">
          <ac:chgData name="Marcelo Ortiz" userId="" providerId="" clId="Web-{3FBD157B-5C7F-49AE-928A-8376C70E1C84}" dt="2023-11-02T14:14:41.495" v="39" actId="20577"/>
          <ac:spMkLst>
            <pc:docMk/>
            <pc:sldMk cId="3835566821" sldId="291"/>
            <ac:spMk id="220" creationId="{00000000-0000-0000-0000-000000000000}"/>
          </ac:spMkLst>
        </pc:spChg>
      </pc:sldChg>
      <pc:sldChg chg="modSp">
        <pc:chgData name="Marcelo Ortiz" userId="" providerId="" clId="Web-{3FBD157B-5C7F-49AE-928A-8376C70E1C84}" dt="2023-11-02T14:18:50.284" v="69" actId="20577"/>
        <pc:sldMkLst>
          <pc:docMk/>
          <pc:sldMk cId="2355475810" sldId="292"/>
        </pc:sldMkLst>
        <pc:spChg chg="mod">
          <ac:chgData name="Marcelo Ortiz" userId="" providerId="" clId="Web-{3FBD157B-5C7F-49AE-928A-8376C70E1C84}" dt="2023-11-02T14:18:50.284" v="69" actId="20577"/>
          <ac:spMkLst>
            <pc:docMk/>
            <pc:sldMk cId="2355475810" sldId="292"/>
            <ac:spMk id="265" creationId="{00000000-0000-0000-0000-000000000000}"/>
          </ac:spMkLst>
        </pc:spChg>
      </pc:sldChg>
      <pc:sldChg chg="modSp">
        <pc:chgData name="Marcelo Ortiz" userId="" providerId="" clId="Web-{3FBD157B-5C7F-49AE-928A-8376C70E1C84}" dt="2023-11-02T14:31:35.355" v="95" actId="20577"/>
        <pc:sldMkLst>
          <pc:docMk/>
          <pc:sldMk cId="1590065755" sldId="293"/>
        </pc:sldMkLst>
        <pc:spChg chg="mod">
          <ac:chgData name="Marcelo Ortiz" userId="" providerId="" clId="Web-{3FBD157B-5C7F-49AE-928A-8376C70E1C84}" dt="2023-11-02T14:31:35.355" v="95" actId="20577"/>
          <ac:spMkLst>
            <pc:docMk/>
            <pc:sldMk cId="1590065755" sldId="293"/>
            <ac:spMk id="370" creationId="{00000000-0000-0000-0000-000000000000}"/>
          </ac:spMkLst>
        </pc:spChg>
      </pc:sldChg>
      <pc:sldChg chg="modSp">
        <pc:chgData name="Marcelo Ortiz" userId="" providerId="" clId="Web-{3FBD157B-5C7F-49AE-928A-8376C70E1C84}" dt="2023-11-02T14:06:43.668" v="22" actId="20577"/>
        <pc:sldMkLst>
          <pc:docMk/>
          <pc:sldMk cId="4010818608" sldId="296"/>
        </pc:sldMkLst>
        <pc:spChg chg="mod">
          <ac:chgData name="Marcelo Ortiz" userId="" providerId="" clId="Web-{3FBD157B-5C7F-49AE-928A-8376C70E1C84}" dt="2023-11-02T14:06:43.668" v="22" actId="20577"/>
          <ac:spMkLst>
            <pc:docMk/>
            <pc:sldMk cId="4010818608" sldId="296"/>
            <ac:spMk id="220" creationId="{00000000-0000-0000-0000-000000000000}"/>
          </ac:spMkLst>
        </pc:spChg>
      </pc:sldChg>
      <pc:sldChg chg="modSp">
        <pc:chgData name="Marcelo Ortiz" userId="" providerId="" clId="Web-{3FBD157B-5C7F-49AE-928A-8376C70E1C84}" dt="2023-11-02T14:05:19.524" v="11" actId="14100"/>
        <pc:sldMkLst>
          <pc:docMk/>
          <pc:sldMk cId="514649709" sldId="298"/>
        </pc:sldMkLst>
        <pc:picChg chg="mod">
          <ac:chgData name="Marcelo Ortiz" userId="" providerId="" clId="Web-{3FBD157B-5C7F-49AE-928A-8376C70E1C84}" dt="2023-11-02T14:05:19.524" v="11" actId="14100"/>
          <ac:picMkLst>
            <pc:docMk/>
            <pc:sldMk cId="514649709" sldId="298"/>
            <ac:picMk id="61" creationId="{931E3C42-2EF4-04DE-93C7-1A7AD604395E}"/>
          </ac:picMkLst>
        </pc:picChg>
      </pc:sldChg>
      <pc:sldChg chg="addSp modSp new">
        <pc:chgData name="Marcelo Ortiz" userId="" providerId="" clId="Web-{3FBD157B-5C7F-49AE-928A-8376C70E1C84}" dt="2023-11-02T14:38:34.993" v="100" actId="1076"/>
        <pc:sldMkLst>
          <pc:docMk/>
          <pc:sldMk cId="3214119832" sldId="300"/>
        </pc:sldMkLst>
        <pc:spChg chg="add mod">
          <ac:chgData name="Marcelo Ortiz" userId="" providerId="" clId="Web-{3FBD157B-5C7F-49AE-928A-8376C70E1C84}" dt="2023-11-02T14:38:34.962" v="99" actId="1076"/>
          <ac:spMkLst>
            <pc:docMk/>
            <pc:sldMk cId="3214119832" sldId="300"/>
            <ac:spMk id="5" creationId="{C2FD8B41-9A18-BE33-A764-D8F85CC67842}"/>
          </ac:spMkLst>
        </pc:spChg>
        <pc:picChg chg="add mod">
          <ac:chgData name="Marcelo Ortiz" userId="" providerId="" clId="Web-{3FBD157B-5C7F-49AE-928A-8376C70E1C84}" dt="2023-11-02T14:38:34.993" v="100" actId="1076"/>
          <ac:picMkLst>
            <pc:docMk/>
            <pc:sldMk cId="3214119832" sldId="300"/>
            <ac:picMk id="7" creationId="{2218D057-DCFB-A77D-EB29-99728B2B33AD}"/>
          </ac:picMkLst>
        </pc:picChg>
      </pc:sldChg>
    </pc:docChg>
  </pc:docChgLst>
  <pc:docChgLst>
    <pc:chgData name="Marcelo Ortiz" clId="Web-{1A910FA8-223F-45CB-9678-4348CE768A96}"/>
    <pc:docChg chg="modSld">
      <pc:chgData name="Marcelo Ortiz" userId="" providerId="" clId="Web-{1A910FA8-223F-45CB-9678-4348CE768A96}" dt="2023-11-03T11:01:37.055" v="243"/>
      <pc:docMkLst>
        <pc:docMk/>
      </pc:docMkLst>
      <pc:sldChg chg="modNotes">
        <pc:chgData name="Marcelo Ortiz" userId="" providerId="" clId="Web-{1A910FA8-223F-45CB-9678-4348CE768A96}" dt="2023-11-03T11:01:37.055" v="243"/>
        <pc:sldMkLst>
          <pc:docMk/>
          <pc:sldMk cId="0" sldId="270"/>
        </pc:sldMkLst>
      </pc:sldChg>
      <pc:sldChg chg="modNotes">
        <pc:chgData name="Marcelo Ortiz" userId="" providerId="" clId="Web-{1A910FA8-223F-45CB-9678-4348CE768A96}" dt="2023-11-03T10:47:03.639" v="46"/>
        <pc:sldMkLst>
          <pc:docMk/>
          <pc:sldMk cId="3869499108" sldId="294"/>
        </pc:sldMkLst>
      </pc:sldChg>
      <pc:sldChg chg="modSp modNotes">
        <pc:chgData name="Marcelo Ortiz" userId="" providerId="" clId="Web-{1A910FA8-223F-45CB-9678-4348CE768A96}" dt="2023-11-03T10:50:56.673" v="175"/>
        <pc:sldMkLst>
          <pc:docMk/>
          <pc:sldMk cId="1220925338" sldId="295"/>
        </pc:sldMkLst>
        <pc:spChg chg="mod">
          <ac:chgData name="Marcelo Ortiz" userId="" providerId="" clId="Web-{1A910FA8-223F-45CB-9678-4348CE768A96}" dt="2023-11-03T10:50:13.313" v="153" actId="20577"/>
          <ac:spMkLst>
            <pc:docMk/>
            <pc:sldMk cId="1220925338" sldId="295"/>
            <ac:spMk id="186" creationId="{00000000-0000-0000-0000-000000000000}"/>
          </ac:spMkLst>
        </pc:spChg>
      </pc:sldChg>
      <pc:sldChg chg="modSp">
        <pc:chgData name="Marcelo Ortiz" userId="" providerId="" clId="Web-{1A910FA8-223F-45CB-9678-4348CE768A96}" dt="2023-11-03T10:57:58.287" v="201" actId="20577"/>
        <pc:sldMkLst>
          <pc:docMk/>
          <pc:sldMk cId="4010818608" sldId="296"/>
        </pc:sldMkLst>
        <pc:spChg chg="mod">
          <ac:chgData name="Marcelo Ortiz" userId="" providerId="" clId="Web-{1A910FA8-223F-45CB-9678-4348CE768A96}" dt="2023-11-03T10:57:58.287" v="201" actId="20577"/>
          <ac:spMkLst>
            <pc:docMk/>
            <pc:sldMk cId="4010818608" sldId="296"/>
            <ac:spMk id="220" creationId="{00000000-0000-0000-0000-000000000000}"/>
          </ac:spMkLst>
        </pc:spChg>
      </pc:sldChg>
    </pc:docChg>
  </pc:docChgLst>
  <pc:docChgLst>
    <pc:chgData name="Marcelo Ortiz" clId="Web-{DE0A5099-A05F-4C1D-8EA6-1FE0B24184EB}"/>
    <pc:docChg chg="addSld delSld modSld">
      <pc:chgData name="Marcelo Ortiz" userId="" providerId="" clId="Web-{DE0A5099-A05F-4C1D-8EA6-1FE0B24184EB}" dt="2023-11-02T11:29:01.226" v="2792"/>
      <pc:docMkLst>
        <pc:docMk/>
      </pc:docMkLst>
      <pc:sldChg chg="modSp">
        <pc:chgData name="Marcelo Ortiz" userId="" providerId="" clId="Web-{DE0A5099-A05F-4C1D-8EA6-1FE0B24184EB}" dt="2023-11-02T08:22:36.039" v="9" actId="20577"/>
        <pc:sldMkLst>
          <pc:docMk/>
          <pc:sldMk cId="0" sldId="256"/>
        </pc:sldMkLst>
        <pc:spChg chg="mod">
          <ac:chgData name="Marcelo Ortiz" userId="" providerId="" clId="Web-{DE0A5099-A05F-4C1D-8EA6-1FE0B24184EB}" dt="2023-11-02T08:22:36.039" v="9" actId="20577"/>
          <ac:spMkLst>
            <pc:docMk/>
            <pc:sldMk cId="0" sldId="256"/>
            <ac:spMk id="142" creationId="{00000000-0000-0000-0000-000000000000}"/>
          </ac:spMkLst>
        </pc:spChg>
      </pc:sldChg>
      <pc:sldChg chg="modSp">
        <pc:chgData name="Marcelo Ortiz" userId="" providerId="" clId="Web-{DE0A5099-A05F-4C1D-8EA6-1FE0B24184EB}" dt="2023-11-02T08:49:29.573" v="23" actId="20577"/>
        <pc:sldMkLst>
          <pc:docMk/>
          <pc:sldMk cId="0" sldId="257"/>
        </pc:sldMkLst>
        <pc:spChg chg="mod">
          <ac:chgData name="Marcelo Ortiz" userId="" providerId="" clId="Web-{DE0A5099-A05F-4C1D-8EA6-1FE0B24184EB}" dt="2023-11-02T08:22:44.149" v="13" actId="20577"/>
          <ac:spMkLst>
            <pc:docMk/>
            <pc:sldMk cId="0" sldId="257"/>
            <ac:spMk id="146" creationId="{00000000-0000-0000-0000-000000000000}"/>
          </ac:spMkLst>
        </pc:spChg>
        <pc:spChg chg="mod">
          <ac:chgData name="Marcelo Ortiz" userId="" providerId="" clId="Web-{DE0A5099-A05F-4C1D-8EA6-1FE0B24184EB}" dt="2023-11-02T08:49:29.573" v="23" actId="20577"/>
          <ac:spMkLst>
            <pc:docMk/>
            <pc:sldMk cId="0" sldId="257"/>
            <ac:spMk id="149" creationId="{00000000-0000-0000-0000-000000000000}"/>
          </ac:spMkLst>
        </pc:spChg>
      </pc:sldChg>
      <pc:sldChg chg="modSp del">
        <pc:chgData name="Marcelo Ortiz" userId="" providerId="" clId="Web-{DE0A5099-A05F-4C1D-8EA6-1FE0B24184EB}" dt="2023-11-02T08:53:48.792" v="27"/>
        <pc:sldMkLst>
          <pc:docMk/>
          <pc:sldMk cId="0" sldId="258"/>
        </pc:sldMkLst>
        <pc:graphicFrameChg chg="mod">
          <ac:chgData name="Marcelo Ortiz" userId="" providerId="" clId="Web-{DE0A5099-A05F-4C1D-8EA6-1FE0B24184EB}" dt="2023-11-02T08:31:36.681" v="14" actId="1076"/>
          <ac:graphicFrameMkLst>
            <pc:docMk/>
            <pc:sldMk cId="0" sldId="258"/>
            <ac:graphicFrameMk id="2" creationId="{00000000-0000-0000-0000-000000000000}"/>
          </ac:graphicFrameMkLst>
        </pc:graphicFrameChg>
      </pc:sldChg>
      <pc:sldChg chg="del">
        <pc:chgData name="Marcelo Ortiz" userId="" providerId="" clId="Web-{DE0A5099-A05F-4C1D-8EA6-1FE0B24184EB}" dt="2023-11-02T08:53:48.776" v="26"/>
        <pc:sldMkLst>
          <pc:docMk/>
          <pc:sldMk cId="0" sldId="259"/>
        </pc:sldMkLst>
      </pc:sldChg>
      <pc:sldChg chg="del">
        <pc:chgData name="Marcelo Ortiz" userId="" providerId="" clId="Web-{DE0A5099-A05F-4C1D-8EA6-1FE0B24184EB}" dt="2023-11-02T08:53:48.792" v="28"/>
        <pc:sldMkLst>
          <pc:docMk/>
          <pc:sldMk cId="0" sldId="260"/>
        </pc:sldMkLst>
      </pc:sldChg>
      <pc:sldChg chg="del">
        <pc:chgData name="Marcelo Ortiz" userId="" providerId="" clId="Web-{DE0A5099-A05F-4C1D-8EA6-1FE0B24184EB}" dt="2023-11-02T08:53:48.776" v="25"/>
        <pc:sldMkLst>
          <pc:docMk/>
          <pc:sldMk cId="0" sldId="261"/>
        </pc:sldMkLst>
      </pc:sldChg>
      <pc:sldChg chg="modSp">
        <pc:chgData name="Marcelo Ortiz" userId="" providerId="" clId="Web-{DE0A5099-A05F-4C1D-8EA6-1FE0B24184EB}" dt="2023-11-02T11:21:03.447" v="2742" actId="20577"/>
        <pc:sldMkLst>
          <pc:docMk/>
          <pc:sldMk cId="0" sldId="262"/>
        </pc:sldMkLst>
        <pc:spChg chg="mod">
          <ac:chgData name="Marcelo Ortiz" userId="" providerId="" clId="Web-{DE0A5099-A05F-4C1D-8EA6-1FE0B24184EB}" dt="2023-11-02T09:30:18.814" v="1118" actId="20577"/>
          <ac:spMkLst>
            <pc:docMk/>
            <pc:sldMk cId="0" sldId="262"/>
            <ac:spMk id="184" creationId="{00000000-0000-0000-0000-000000000000}"/>
          </ac:spMkLst>
        </pc:spChg>
        <pc:spChg chg="mod">
          <ac:chgData name="Marcelo Ortiz" userId="" providerId="" clId="Web-{DE0A5099-A05F-4C1D-8EA6-1FE0B24184EB}" dt="2023-11-02T11:21:03.447" v="2742" actId="20577"/>
          <ac:spMkLst>
            <pc:docMk/>
            <pc:sldMk cId="0" sldId="262"/>
            <ac:spMk id="186" creationId="{00000000-0000-0000-0000-000000000000}"/>
          </ac:spMkLst>
        </pc:spChg>
      </pc:sldChg>
      <pc:sldChg chg="delSp modSp">
        <pc:chgData name="Marcelo Ortiz" userId="" providerId="" clId="Web-{DE0A5099-A05F-4C1D-8EA6-1FE0B24184EB}" dt="2023-11-02T09:47:53.112" v="1299" actId="20577"/>
        <pc:sldMkLst>
          <pc:docMk/>
          <pc:sldMk cId="0" sldId="263"/>
        </pc:sldMkLst>
        <pc:spChg chg="del">
          <ac:chgData name="Marcelo Ortiz" userId="" providerId="" clId="Web-{DE0A5099-A05F-4C1D-8EA6-1FE0B24184EB}" dt="2023-11-02T09:30:22.330" v="1119"/>
          <ac:spMkLst>
            <pc:docMk/>
            <pc:sldMk cId="0" sldId="263"/>
            <ac:spMk id="3" creationId="{0F0BFA21-C4EC-C751-9848-1297DFAB2629}"/>
          </ac:spMkLst>
        </pc:spChg>
        <pc:spChg chg="mod">
          <ac:chgData name="Marcelo Ortiz" userId="" providerId="" clId="Web-{DE0A5099-A05F-4C1D-8EA6-1FE0B24184EB}" dt="2023-11-02T08:54:28.857" v="47" actId="20577"/>
          <ac:spMkLst>
            <pc:docMk/>
            <pc:sldMk cId="0" sldId="263"/>
            <ac:spMk id="188" creationId="{00000000-0000-0000-0000-000000000000}"/>
          </ac:spMkLst>
        </pc:spChg>
        <pc:graphicFrameChg chg="modGraphic">
          <ac:chgData name="Marcelo Ortiz" userId="" providerId="" clId="Web-{DE0A5099-A05F-4C1D-8EA6-1FE0B24184EB}" dt="2023-11-02T09:47:53.112" v="1299" actId="20577"/>
          <ac:graphicFrameMkLst>
            <pc:docMk/>
            <pc:sldMk cId="0" sldId="263"/>
            <ac:graphicFrameMk id="2" creationId="{00000000-0000-0000-0000-000000000000}"/>
          </ac:graphicFrameMkLst>
        </pc:graphicFrameChg>
      </pc:sldChg>
      <pc:sldChg chg="modSp del">
        <pc:chgData name="Marcelo Ortiz" userId="" providerId="" clId="Web-{DE0A5099-A05F-4C1D-8EA6-1FE0B24184EB}" dt="2023-11-02T08:54:45.874" v="52"/>
        <pc:sldMkLst>
          <pc:docMk/>
          <pc:sldMk cId="0" sldId="264"/>
        </pc:sldMkLst>
        <pc:spChg chg="mod">
          <ac:chgData name="Marcelo Ortiz" userId="" providerId="" clId="Web-{DE0A5099-A05F-4C1D-8EA6-1FE0B24184EB}" dt="2023-11-02T08:54:31.357" v="50" actId="20577"/>
          <ac:spMkLst>
            <pc:docMk/>
            <pc:sldMk cId="0" sldId="264"/>
            <ac:spMk id="191" creationId="{00000000-0000-0000-0000-000000000000}"/>
          </ac:spMkLst>
        </pc:spChg>
      </pc:sldChg>
      <pc:sldChg chg="del">
        <pc:chgData name="Marcelo Ortiz" userId="" providerId="" clId="Web-{DE0A5099-A05F-4C1D-8EA6-1FE0B24184EB}" dt="2023-11-02T08:54:45.874" v="51"/>
        <pc:sldMkLst>
          <pc:docMk/>
          <pc:sldMk cId="0" sldId="265"/>
        </pc:sldMkLst>
      </pc:sldChg>
      <pc:sldChg chg="modSp del">
        <pc:chgData name="Marcelo Ortiz" userId="" providerId="" clId="Web-{DE0A5099-A05F-4C1D-8EA6-1FE0B24184EB}" dt="2023-11-02T10:29:20.886" v="2319"/>
        <pc:sldMkLst>
          <pc:docMk/>
          <pc:sldMk cId="0" sldId="266"/>
        </pc:sldMkLst>
        <pc:spChg chg="mod">
          <ac:chgData name="Marcelo Ortiz" userId="" providerId="" clId="Web-{DE0A5099-A05F-4C1D-8EA6-1FE0B24184EB}" dt="2023-11-02T10:28:03.335" v="2268" actId="20577"/>
          <ac:spMkLst>
            <pc:docMk/>
            <pc:sldMk cId="0" sldId="266"/>
            <ac:spMk id="220" creationId="{00000000-0000-0000-0000-000000000000}"/>
          </ac:spMkLst>
        </pc:spChg>
      </pc:sldChg>
      <pc:sldChg chg="modSp del">
        <pc:chgData name="Marcelo Ortiz" userId="" providerId="" clId="Web-{DE0A5099-A05F-4C1D-8EA6-1FE0B24184EB}" dt="2023-11-02T10:38:41.342" v="2332"/>
        <pc:sldMkLst>
          <pc:docMk/>
          <pc:sldMk cId="0" sldId="267"/>
        </pc:sldMkLst>
        <pc:spChg chg="mod">
          <ac:chgData name="Marcelo Ortiz" userId="" providerId="" clId="Web-{DE0A5099-A05F-4C1D-8EA6-1FE0B24184EB}" dt="2023-11-02T10:37:33.119" v="2331" actId="20577"/>
          <ac:spMkLst>
            <pc:docMk/>
            <pc:sldMk cId="0" sldId="267"/>
            <ac:spMk id="231" creationId="{00000000-0000-0000-0000-000000000000}"/>
          </ac:spMkLst>
        </pc:spChg>
      </pc:sldChg>
      <pc:sldChg chg="modSp">
        <pc:chgData name="Marcelo Ortiz" userId="" providerId="" clId="Web-{DE0A5099-A05F-4C1D-8EA6-1FE0B24184EB}" dt="2023-11-02T11:25:41.323" v="2771" actId="20577"/>
        <pc:sldMkLst>
          <pc:docMk/>
          <pc:sldMk cId="0" sldId="268"/>
        </pc:sldMkLst>
        <pc:spChg chg="mod">
          <ac:chgData name="Marcelo Ortiz" userId="" providerId="" clId="Web-{DE0A5099-A05F-4C1D-8EA6-1FE0B24184EB}" dt="2023-11-02T11:25:41.323" v="2771" actId="20577"/>
          <ac:spMkLst>
            <pc:docMk/>
            <pc:sldMk cId="0" sldId="268"/>
            <ac:spMk id="242" creationId="{00000000-0000-0000-0000-000000000000}"/>
          </ac:spMkLst>
        </pc:spChg>
      </pc:sldChg>
      <pc:sldChg chg="modSp">
        <pc:chgData name="Marcelo Ortiz" userId="" providerId="" clId="Web-{DE0A5099-A05F-4C1D-8EA6-1FE0B24184EB}" dt="2023-11-02T11:05:38.282" v="2595" actId="20577"/>
        <pc:sldMkLst>
          <pc:docMk/>
          <pc:sldMk cId="0" sldId="271"/>
        </pc:sldMkLst>
        <pc:spChg chg="mod">
          <ac:chgData name="Marcelo Ortiz" userId="" providerId="" clId="Web-{DE0A5099-A05F-4C1D-8EA6-1FE0B24184EB}" dt="2023-11-02T11:05:38.282" v="2595" actId="20577"/>
          <ac:spMkLst>
            <pc:docMk/>
            <pc:sldMk cId="0" sldId="271"/>
            <ac:spMk id="276" creationId="{00000000-0000-0000-0000-000000000000}"/>
          </ac:spMkLst>
        </pc:spChg>
      </pc:sldChg>
      <pc:sldChg chg="modSp">
        <pc:chgData name="Marcelo Ortiz" userId="" providerId="" clId="Web-{DE0A5099-A05F-4C1D-8EA6-1FE0B24184EB}" dt="2023-11-02T11:07:55.759" v="2617"/>
        <pc:sldMkLst>
          <pc:docMk/>
          <pc:sldMk cId="0" sldId="275"/>
        </pc:sldMkLst>
        <pc:graphicFrameChg chg="mod modGraphic">
          <ac:chgData name="Marcelo Ortiz" userId="" providerId="" clId="Web-{DE0A5099-A05F-4C1D-8EA6-1FE0B24184EB}" dt="2023-11-02T11:07:55.759" v="2617"/>
          <ac:graphicFrameMkLst>
            <pc:docMk/>
            <pc:sldMk cId="0" sldId="275"/>
            <ac:graphicFrameMk id="324" creationId="{00000000-0000-0000-0000-000000000000}"/>
          </ac:graphicFrameMkLst>
        </pc:graphicFrameChg>
      </pc:sldChg>
      <pc:sldChg chg="modSp">
        <pc:chgData name="Marcelo Ortiz" userId="" providerId="" clId="Web-{DE0A5099-A05F-4C1D-8EA6-1FE0B24184EB}" dt="2023-11-02T11:08:49.825" v="2621" actId="20577"/>
        <pc:sldMkLst>
          <pc:docMk/>
          <pc:sldMk cId="0" sldId="276"/>
        </pc:sldMkLst>
        <pc:spChg chg="mod">
          <ac:chgData name="Marcelo Ortiz" userId="" providerId="" clId="Web-{DE0A5099-A05F-4C1D-8EA6-1FE0B24184EB}" dt="2023-11-02T11:08:49.825" v="2621" actId="20577"/>
          <ac:spMkLst>
            <pc:docMk/>
            <pc:sldMk cId="0" sldId="276"/>
            <ac:spMk id="337" creationId="{00000000-0000-0000-0000-000000000000}"/>
          </ac:spMkLst>
        </pc:spChg>
      </pc:sldChg>
      <pc:sldChg chg="modSp">
        <pc:chgData name="Marcelo Ortiz" userId="" providerId="" clId="Web-{DE0A5099-A05F-4C1D-8EA6-1FE0B24184EB}" dt="2023-11-02T11:09:50.688" v="2637" actId="20577"/>
        <pc:sldMkLst>
          <pc:docMk/>
          <pc:sldMk cId="0" sldId="279"/>
        </pc:sldMkLst>
        <pc:spChg chg="mod">
          <ac:chgData name="Marcelo Ortiz" userId="" providerId="" clId="Web-{DE0A5099-A05F-4C1D-8EA6-1FE0B24184EB}" dt="2023-11-02T11:09:50.688" v="2637" actId="20577"/>
          <ac:spMkLst>
            <pc:docMk/>
            <pc:sldMk cId="0" sldId="279"/>
            <ac:spMk id="370" creationId="{00000000-0000-0000-0000-000000000000}"/>
          </ac:spMkLst>
        </pc:spChg>
      </pc:sldChg>
      <pc:sldChg chg="del">
        <pc:chgData name="Marcelo Ortiz" userId="" providerId="" clId="Web-{DE0A5099-A05F-4C1D-8EA6-1FE0B24184EB}" dt="2023-11-02T11:15:25.786" v="2647"/>
        <pc:sldMkLst>
          <pc:docMk/>
          <pc:sldMk cId="0" sldId="282"/>
        </pc:sldMkLst>
      </pc:sldChg>
      <pc:sldChg chg="del">
        <pc:chgData name="Marcelo Ortiz" userId="" providerId="" clId="Web-{DE0A5099-A05F-4C1D-8EA6-1FE0B24184EB}" dt="2023-11-02T11:17:35.638" v="2648"/>
        <pc:sldMkLst>
          <pc:docMk/>
          <pc:sldMk cId="0" sldId="284"/>
        </pc:sldMkLst>
      </pc:sldChg>
      <pc:sldChg chg="modNotes">
        <pc:chgData name="Marcelo Ortiz" userId="" providerId="" clId="Web-{DE0A5099-A05F-4C1D-8EA6-1FE0B24184EB}" dt="2023-11-02T11:19:30.176" v="2732"/>
        <pc:sldMkLst>
          <pc:docMk/>
          <pc:sldMk cId="0" sldId="285"/>
        </pc:sldMkLst>
      </pc:sldChg>
      <pc:sldChg chg="modNotes">
        <pc:chgData name="Marcelo Ortiz" userId="" providerId="" clId="Web-{DE0A5099-A05F-4C1D-8EA6-1FE0B24184EB}" dt="2023-11-02T11:29:01.226" v="2792"/>
        <pc:sldMkLst>
          <pc:docMk/>
          <pc:sldMk cId="0" sldId="286"/>
        </pc:sldMkLst>
      </pc:sldChg>
      <pc:sldChg chg="modNotes">
        <pc:chgData name="Marcelo Ortiz" userId="" providerId="" clId="Web-{DE0A5099-A05F-4C1D-8EA6-1FE0B24184EB}" dt="2023-11-02T11:19:26.816" v="2731"/>
        <pc:sldMkLst>
          <pc:docMk/>
          <pc:sldMk cId="0" sldId="287"/>
        </pc:sldMkLst>
      </pc:sldChg>
      <pc:sldChg chg="addSp delSp modSp modNotes">
        <pc:chgData name="Marcelo Ortiz" userId="" providerId="" clId="Web-{DE0A5099-A05F-4C1D-8EA6-1FE0B24184EB}" dt="2023-11-02T11:19:23.410" v="2730"/>
        <pc:sldMkLst>
          <pc:docMk/>
          <pc:sldMk cId="0" sldId="289"/>
        </pc:sldMkLst>
        <pc:spChg chg="add mod">
          <ac:chgData name="Marcelo Ortiz" userId="" providerId="" clId="Web-{DE0A5099-A05F-4C1D-8EA6-1FE0B24184EB}" dt="2023-11-02T11:19:17.363" v="2729" actId="20577"/>
          <ac:spMkLst>
            <pc:docMk/>
            <pc:sldMk cId="0" sldId="289"/>
            <ac:spMk id="2" creationId="{B4B3B6D7-2D5C-3FB5-5B41-95B94ECD53E7}"/>
          </ac:spMkLst>
        </pc:spChg>
        <pc:spChg chg="mod">
          <ac:chgData name="Marcelo Ortiz" userId="" providerId="" clId="Web-{DE0A5099-A05F-4C1D-8EA6-1FE0B24184EB}" dt="2023-11-02T11:18:22.016" v="2650" actId="20577"/>
          <ac:spMkLst>
            <pc:docMk/>
            <pc:sldMk cId="0" sldId="289"/>
            <ac:spMk id="490" creationId="{00000000-0000-0000-0000-000000000000}"/>
          </ac:spMkLst>
        </pc:spChg>
        <pc:grpChg chg="del">
          <ac:chgData name="Marcelo Ortiz" userId="" providerId="" clId="Web-{DE0A5099-A05F-4C1D-8EA6-1FE0B24184EB}" dt="2023-11-02T11:18:26.360" v="2651"/>
          <ac:grpSpMkLst>
            <pc:docMk/>
            <pc:sldMk cId="0" sldId="289"/>
            <ac:grpSpMk id="487" creationId="{00000000-0000-0000-0000-000000000000}"/>
          </ac:grpSpMkLst>
        </pc:grpChg>
      </pc:sldChg>
      <pc:sldChg chg="addSp modSp modNotes">
        <pc:chgData name="Marcelo Ortiz" userId="" providerId="" clId="Web-{DE0A5099-A05F-4C1D-8EA6-1FE0B24184EB}" dt="2023-11-02T11:20:43.852" v="2739" actId="20577"/>
        <pc:sldMkLst>
          <pc:docMk/>
          <pc:sldMk cId="2120168332" sldId="290"/>
        </pc:sldMkLst>
        <pc:spChg chg="mod">
          <ac:chgData name="Marcelo Ortiz" userId="" providerId="" clId="Web-{DE0A5099-A05F-4C1D-8EA6-1FE0B24184EB}" dt="2023-11-02T08:54:22.044" v="42" actId="20577"/>
          <ac:spMkLst>
            <pc:docMk/>
            <pc:sldMk cId="2120168332" sldId="290"/>
            <ac:spMk id="159" creationId="{00000000-0000-0000-0000-000000000000}"/>
          </ac:spMkLst>
        </pc:spChg>
        <pc:spChg chg="mod">
          <ac:chgData name="Marcelo Ortiz" userId="" providerId="" clId="Web-{DE0A5099-A05F-4C1D-8EA6-1FE0B24184EB}" dt="2023-11-02T11:20:43.852" v="2739" actId="20577"/>
          <ac:spMkLst>
            <pc:docMk/>
            <pc:sldMk cId="2120168332" sldId="290"/>
            <ac:spMk id="167" creationId="{00000000-0000-0000-0000-000000000000}"/>
          </ac:spMkLst>
        </pc:spChg>
        <pc:picChg chg="add mod">
          <ac:chgData name="Marcelo Ortiz" userId="" providerId="" clId="Web-{DE0A5099-A05F-4C1D-8EA6-1FE0B24184EB}" dt="2023-11-02T08:59:05.764" v="65"/>
          <ac:picMkLst>
            <pc:docMk/>
            <pc:sldMk cId="2120168332" sldId="290"/>
            <ac:picMk id="2" creationId="{3125DF52-91B6-3368-62F0-3D84EB90719D}"/>
          </ac:picMkLst>
        </pc:picChg>
        <pc:picChg chg="add mod">
          <ac:chgData name="Marcelo Ortiz" userId="" providerId="" clId="Web-{DE0A5099-A05F-4C1D-8EA6-1FE0B24184EB}" dt="2023-11-02T09:03:47.812" v="220" actId="1076"/>
          <ac:picMkLst>
            <pc:docMk/>
            <pc:sldMk cId="2120168332" sldId="290"/>
            <ac:picMk id="3" creationId="{D7A2B3C7-95F5-F5C6-F915-941B891E5C57}"/>
          </ac:picMkLst>
        </pc:picChg>
      </pc:sldChg>
      <pc:sldChg chg="modSp modNotes">
        <pc:chgData name="Marcelo Ortiz" userId="" providerId="" clId="Web-{DE0A5099-A05F-4C1D-8EA6-1FE0B24184EB}" dt="2023-11-02T10:39:05.124" v="2337" actId="20577"/>
        <pc:sldMkLst>
          <pc:docMk/>
          <pc:sldMk cId="3835566821" sldId="291"/>
        </pc:sldMkLst>
        <pc:spChg chg="mod">
          <ac:chgData name="Marcelo Ortiz" userId="" providerId="" clId="Web-{DE0A5099-A05F-4C1D-8EA6-1FE0B24184EB}" dt="2023-11-02T10:39:05.124" v="2337" actId="20577"/>
          <ac:spMkLst>
            <pc:docMk/>
            <pc:sldMk cId="3835566821" sldId="291"/>
            <ac:spMk id="220" creationId="{00000000-0000-0000-0000-000000000000}"/>
          </ac:spMkLst>
        </pc:spChg>
      </pc:sldChg>
      <pc:sldChg chg="modSp modNotes">
        <pc:chgData name="Marcelo Ortiz" userId="" providerId="" clId="Web-{DE0A5099-A05F-4C1D-8EA6-1FE0B24184EB}" dt="2023-11-02T11:27:50.143" v="2791" actId="20577"/>
        <pc:sldMkLst>
          <pc:docMk/>
          <pc:sldMk cId="2355475810" sldId="292"/>
        </pc:sldMkLst>
        <pc:spChg chg="mod">
          <ac:chgData name="Marcelo Ortiz" userId="" providerId="" clId="Web-{DE0A5099-A05F-4C1D-8EA6-1FE0B24184EB}" dt="2023-11-02T11:27:50.143" v="2791" actId="20577"/>
          <ac:spMkLst>
            <pc:docMk/>
            <pc:sldMk cId="2355475810" sldId="292"/>
            <ac:spMk id="265" creationId="{00000000-0000-0000-0000-000000000000}"/>
          </ac:spMkLst>
        </pc:spChg>
      </pc:sldChg>
      <pc:sldChg chg="modSp add del replId">
        <pc:chgData name="Marcelo Ortiz" userId="" providerId="" clId="Web-{DE0A5099-A05F-4C1D-8EA6-1FE0B24184EB}" dt="2023-11-02T09:10:30.477" v="359"/>
        <pc:sldMkLst>
          <pc:docMk/>
          <pc:sldMk cId="2339569419" sldId="294"/>
        </pc:sldMkLst>
        <pc:spChg chg="mod">
          <ac:chgData name="Marcelo Ortiz" userId="" providerId="" clId="Web-{DE0A5099-A05F-4C1D-8EA6-1FE0B24184EB}" dt="2023-11-02T09:10:17.992" v="348" actId="20577"/>
          <ac:spMkLst>
            <pc:docMk/>
            <pc:sldMk cId="2339569419" sldId="294"/>
            <ac:spMk id="186" creationId="{00000000-0000-0000-0000-000000000000}"/>
          </ac:spMkLst>
        </pc:spChg>
      </pc:sldChg>
      <pc:sldChg chg="addSp modSp add replId modNotes">
        <pc:chgData name="Marcelo Ortiz" userId="" providerId="" clId="Web-{DE0A5099-A05F-4C1D-8EA6-1FE0B24184EB}" dt="2023-11-02T11:22:31.562" v="2746" actId="20577"/>
        <pc:sldMkLst>
          <pc:docMk/>
          <pc:sldMk cId="3869499108" sldId="294"/>
        </pc:sldMkLst>
        <pc:spChg chg="mod">
          <ac:chgData name="Marcelo Ortiz" userId="" providerId="" clId="Web-{DE0A5099-A05F-4C1D-8EA6-1FE0B24184EB}" dt="2023-11-02T09:59:10.980" v="1672" actId="20577"/>
          <ac:spMkLst>
            <pc:docMk/>
            <pc:sldMk cId="3869499108" sldId="294"/>
            <ac:spMk id="184" creationId="{00000000-0000-0000-0000-000000000000}"/>
          </ac:spMkLst>
        </pc:spChg>
        <pc:spChg chg="mod">
          <ac:chgData name="Marcelo Ortiz" userId="" providerId="" clId="Web-{DE0A5099-A05F-4C1D-8EA6-1FE0B24184EB}" dt="2023-11-02T11:22:31.562" v="2746" actId="20577"/>
          <ac:spMkLst>
            <pc:docMk/>
            <pc:sldMk cId="3869499108" sldId="294"/>
            <ac:spMk id="186" creationId="{00000000-0000-0000-0000-000000000000}"/>
          </ac:spMkLst>
        </pc:spChg>
        <pc:graphicFrameChg chg="add mod modGraphic">
          <ac:chgData name="Marcelo Ortiz" userId="" providerId="" clId="Web-{DE0A5099-A05F-4C1D-8EA6-1FE0B24184EB}" dt="2023-11-02T09:50:51.763" v="1447"/>
          <ac:graphicFrameMkLst>
            <pc:docMk/>
            <pc:sldMk cId="3869499108" sldId="294"/>
            <ac:graphicFrameMk id="2" creationId="{3631E431-8F4F-5C15-0DD3-BCAA252DA4E1}"/>
          </ac:graphicFrameMkLst>
        </pc:graphicFrameChg>
      </pc:sldChg>
      <pc:sldChg chg="delSp modSp add replId">
        <pc:chgData name="Marcelo Ortiz" userId="" providerId="" clId="Web-{DE0A5099-A05F-4C1D-8EA6-1FE0B24184EB}" dt="2023-11-02T11:23:28.065" v="2753" actId="20577"/>
        <pc:sldMkLst>
          <pc:docMk/>
          <pc:sldMk cId="1220925338" sldId="295"/>
        </pc:sldMkLst>
        <pc:spChg chg="mod">
          <ac:chgData name="Marcelo Ortiz" userId="" providerId="" clId="Web-{DE0A5099-A05F-4C1D-8EA6-1FE0B24184EB}" dt="2023-11-02T09:59:15.168" v="1673" actId="20577"/>
          <ac:spMkLst>
            <pc:docMk/>
            <pc:sldMk cId="1220925338" sldId="295"/>
            <ac:spMk id="184" creationId="{00000000-0000-0000-0000-000000000000}"/>
          </ac:spMkLst>
        </pc:spChg>
        <pc:spChg chg="mod">
          <ac:chgData name="Marcelo Ortiz" userId="" providerId="" clId="Web-{DE0A5099-A05F-4C1D-8EA6-1FE0B24184EB}" dt="2023-11-02T11:23:28.065" v="2753" actId="20577"/>
          <ac:spMkLst>
            <pc:docMk/>
            <pc:sldMk cId="1220925338" sldId="295"/>
            <ac:spMk id="186" creationId="{00000000-0000-0000-0000-000000000000}"/>
          </ac:spMkLst>
        </pc:spChg>
        <pc:graphicFrameChg chg="del">
          <ac:chgData name="Marcelo Ortiz" userId="" providerId="" clId="Web-{DE0A5099-A05F-4C1D-8EA6-1FE0B24184EB}" dt="2023-11-02T09:52:27.816" v="1460"/>
          <ac:graphicFrameMkLst>
            <pc:docMk/>
            <pc:sldMk cId="1220925338" sldId="295"/>
            <ac:graphicFrameMk id="2" creationId="{3631E431-8F4F-5C15-0DD3-BCAA252DA4E1}"/>
          </ac:graphicFrameMkLst>
        </pc:graphicFrameChg>
      </pc:sldChg>
      <pc:sldChg chg="modSp add replId modNotes">
        <pc:chgData name="Marcelo Ortiz" userId="" providerId="" clId="Web-{DE0A5099-A05F-4C1D-8EA6-1FE0B24184EB}" dt="2023-11-02T11:25:12.384" v="2769" actId="20577"/>
        <pc:sldMkLst>
          <pc:docMk/>
          <pc:sldMk cId="4010818608" sldId="296"/>
        </pc:sldMkLst>
        <pc:spChg chg="mod">
          <ac:chgData name="Marcelo Ortiz" userId="" providerId="" clId="Web-{DE0A5099-A05F-4C1D-8EA6-1FE0B24184EB}" dt="2023-11-02T11:25:12.384" v="2769" actId="20577"/>
          <ac:spMkLst>
            <pc:docMk/>
            <pc:sldMk cId="4010818608" sldId="296"/>
            <ac:spMk id="220" creationId="{00000000-0000-0000-0000-000000000000}"/>
          </ac:spMkLst>
        </pc:spChg>
      </pc:sldChg>
      <pc:sldChg chg="addSp modSp add replId modNotes">
        <pc:chgData name="Marcelo Ortiz" userId="" providerId="" clId="Web-{DE0A5099-A05F-4C1D-8EA6-1FE0B24184EB}" dt="2023-11-02T11:24:02.880" v="2760" actId="20577"/>
        <pc:sldMkLst>
          <pc:docMk/>
          <pc:sldMk cId="2490120185" sldId="297"/>
        </pc:sldMkLst>
        <pc:spChg chg="mod">
          <ac:chgData name="Marcelo Ortiz" userId="" providerId="" clId="Web-{DE0A5099-A05F-4C1D-8EA6-1FE0B24184EB}" dt="2023-11-02T11:24:02.880" v="2760" actId="20577"/>
          <ac:spMkLst>
            <pc:docMk/>
            <pc:sldMk cId="2490120185" sldId="297"/>
            <ac:spMk id="220" creationId="{00000000-0000-0000-0000-000000000000}"/>
          </ac:spMkLst>
        </pc:spChg>
        <pc:picChg chg="add mod">
          <ac:chgData name="Marcelo Ortiz" userId="" providerId="" clId="Web-{DE0A5099-A05F-4C1D-8EA6-1FE0B24184EB}" dt="2023-11-02T10:04:30.078" v="1783" actId="14100"/>
          <ac:picMkLst>
            <pc:docMk/>
            <pc:sldMk cId="2490120185" sldId="297"/>
            <ac:picMk id="2" creationId="{3152F850-7C1F-10F0-31F5-EFCBAA0CFFA1}"/>
          </ac:picMkLst>
        </pc:picChg>
        <pc:picChg chg="add mod">
          <ac:chgData name="Marcelo Ortiz" userId="" providerId="" clId="Web-{DE0A5099-A05F-4C1D-8EA6-1FE0B24184EB}" dt="2023-11-02T10:04:25.249" v="1780" actId="14100"/>
          <ac:picMkLst>
            <pc:docMk/>
            <pc:sldMk cId="2490120185" sldId="297"/>
            <ac:picMk id="3" creationId="{760FADB4-F80D-2F11-5D10-AC3CF0363809}"/>
          </ac:picMkLst>
        </pc:picChg>
      </pc:sldChg>
      <pc:sldChg chg="addSp delSp modSp add replId">
        <pc:chgData name="Marcelo Ortiz" userId="" providerId="" clId="Web-{DE0A5099-A05F-4C1D-8EA6-1FE0B24184EB}" dt="2023-11-02T10:24:21.884" v="2154" actId="1076"/>
        <pc:sldMkLst>
          <pc:docMk/>
          <pc:sldMk cId="514649709" sldId="298"/>
        </pc:sldMkLst>
        <pc:spChg chg="add mod">
          <ac:chgData name="Marcelo Ortiz" userId="" providerId="" clId="Web-{DE0A5099-A05F-4C1D-8EA6-1FE0B24184EB}" dt="2023-11-02T10:20:36.089" v="2042"/>
          <ac:spMkLst>
            <pc:docMk/>
            <pc:sldMk cId="514649709" sldId="298"/>
            <ac:spMk id="192" creationId="{C53CFCD8-4C1E-AFB1-FF18-A676541BCDAC}"/>
          </ac:spMkLst>
        </pc:spChg>
        <pc:spChg chg="mod">
          <ac:chgData name="Marcelo Ortiz" userId="" providerId="" clId="Web-{DE0A5099-A05F-4C1D-8EA6-1FE0B24184EB}" dt="2023-11-02T10:07:43.777" v="1909" actId="20577"/>
          <ac:spMkLst>
            <pc:docMk/>
            <pc:sldMk cId="514649709" sldId="298"/>
            <ac:spMk id="220" creationId="{00000000-0000-0000-0000-000000000000}"/>
          </ac:spMkLst>
        </pc:spChg>
        <pc:graphicFrameChg chg="add mod ord modGraphic">
          <ac:chgData name="Marcelo Ortiz" userId="" providerId="" clId="Web-{DE0A5099-A05F-4C1D-8EA6-1FE0B24184EB}" dt="2023-11-02T10:16:14.151" v="1949"/>
          <ac:graphicFrameMkLst>
            <pc:docMk/>
            <pc:sldMk cId="514649709" sldId="298"/>
            <ac:graphicFrameMk id="12" creationId="{635765FF-8839-D5AC-ADEC-332995228864}"/>
          </ac:graphicFrameMkLst>
        </pc:graphicFrameChg>
        <pc:picChg chg="del">
          <ac:chgData name="Marcelo Ortiz" userId="" providerId="" clId="Web-{DE0A5099-A05F-4C1D-8EA6-1FE0B24184EB}" dt="2023-11-02T10:07:45.886" v="1911"/>
          <ac:picMkLst>
            <pc:docMk/>
            <pc:sldMk cId="514649709" sldId="298"/>
            <ac:picMk id="2" creationId="{3152F850-7C1F-10F0-31F5-EFCBAA0CFFA1}"/>
          </ac:picMkLst>
        </pc:picChg>
        <pc:picChg chg="del">
          <ac:chgData name="Marcelo Ortiz" userId="" providerId="" clId="Web-{DE0A5099-A05F-4C1D-8EA6-1FE0B24184EB}" dt="2023-11-02T10:07:45.277" v="1910"/>
          <ac:picMkLst>
            <pc:docMk/>
            <pc:sldMk cId="514649709" sldId="298"/>
            <ac:picMk id="3" creationId="{760FADB4-F80D-2F11-5D10-AC3CF0363809}"/>
          </ac:picMkLst>
        </pc:picChg>
        <pc:picChg chg="add mod">
          <ac:chgData name="Marcelo Ortiz" userId="" providerId="" clId="Web-{DE0A5099-A05F-4C1D-8EA6-1FE0B24184EB}" dt="2023-11-02T10:16:36.965" v="1958" actId="1076"/>
          <ac:picMkLst>
            <pc:docMk/>
            <pc:sldMk cId="514649709" sldId="298"/>
            <ac:picMk id="4" creationId="{C218EC72-8320-83A1-B71F-466264B479B7}"/>
          </ac:picMkLst>
        </pc:picChg>
        <pc:picChg chg="add mod">
          <ac:chgData name="Marcelo Ortiz" userId="" providerId="" clId="Web-{DE0A5099-A05F-4C1D-8EA6-1FE0B24184EB}" dt="2023-11-02T10:16:37.981" v="1959" actId="1076"/>
          <ac:picMkLst>
            <pc:docMk/>
            <pc:sldMk cId="514649709" sldId="298"/>
            <ac:picMk id="5" creationId="{C5590895-8A90-D5C7-6F21-1820DA528EF9}"/>
          </ac:picMkLst>
        </pc:picChg>
        <pc:picChg chg="add mod">
          <ac:chgData name="Marcelo Ortiz" userId="" providerId="" clId="Web-{DE0A5099-A05F-4C1D-8EA6-1FE0B24184EB}" dt="2023-11-02T10:16:39.028" v="1960" actId="1076"/>
          <ac:picMkLst>
            <pc:docMk/>
            <pc:sldMk cId="514649709" sldId="298"/>
            <ac:picMk id="6" creationId="{2ECB33B8-1EBA-089D-3E56-2F1AB1E68637}"/>
          </ac:picMkLst>
        </pc:picChg>
        <pc:picChg chg="add mod">
          <ac:chgData name="Marcelo Ortiz" userId="" providerId="" clId="Web-{DE0A5099-A05F-4C1D-8EA6-1FE0B24184EB}" dt="2023-11-02T10:18:39.926" v="1984" actId="1076"/>
          <ac:picMkLst>
            <pc:docMk/>
            <pc:sldMk cId="514649709" sldId="298"/>
            <ac:picMk id="7" creationId="{3A0577CF-91FA-BFFC-53DB-A3624C620FA2}"/>
          </ac:picMkLst>
        </pc:picChg>
        <pc:picChg chg="add del mod">
          <ac:chgData name="Marcelo Ortiz" userId="" providerId="" clId="Web-{DE0A5099-A05F-4C1D-8EA6-1FE0B24184EB}" dt="2023-11-02T10:24:14.336" v="2150"/>
          <ac:picMkLst>
            <pc:docMk/>
            <pc:sldMk cId="514649709" sldId="298"/>
            <ac:picMk id="8" creationId="{9B3D83C8-014D-7D0E-7DB2-6D9FBB4829C6}"/>
          </ac:picMkLst>
        </pc:picChg>
        <pc:picChg chg="add mod">
          <ac:chgData name="Marcelo Ortiz" userId="" providerId="" clId="Web-{DE0A5099-A05F-4C1D-8EA6-1FE0B24184EB}" dt="2023-11-02T10:17:07.014" v="1968" actId="1076"/>
          <ac:picMkLst>
            <pc:docMk/>
            <pc:sldMk cId="514649709" sldId="298"/>
            <ac:picMk id="9" creationId="{641A8A9A-EB5B-EDB6-2030-8953D33ABB1A}"/>
          </ac:picMkLst>
        </pc:picChg>
        <pc:picChg chg="add mod modCrop">
          <ac:chgData name="Marcelo Ortiz" userId="" providerId="" clId="Web-{DE0A5099-A05F-4C1D-8EA6-1FE0B24184EB}" dt="2023-11-02T10:17:43.094" v="1976" actId="1076"/>
          <ac:picMkLst>
            <pc:docMk/>
            <pc:sldMk cId="514649709" sldId="298"/>
            <ac:picMk id="10" creationId="{29CB97C8-9ED0-28AA-9B4B-248D1BB266A0}"/>
          </ac:picMkLst>
        </pc:picChg>
        <pc:picChg chg="add mod">
          <ac:chgData name="Marcelo Ortiz" userId="" providerId="" clId="Web-{DE0A5099-A05F-4C1D-8EA6-1FE0B24184EB}" dt="2023-11-02T10:19:17.897" v="1992" actId="1076"/>
          <ac:picMkLst>
            <pc:docMk/>
            <pc:sldMk cId="514649709" sldId="298"/>
            <ac:picMk id="11" creationId="{54186685-446A-A3F7-6BD0-A4C5AD09E8BE}"/>
          </ac:picMkLst>
        </pc:picChg>
        <pc:picChg chg="add mod">
          <ac:chgData name="Marcelo Ortiz" userId="" providerId="" clId="Web-{DE0A5099-A05F-4C1D-8EA6-1FE0B24184EB}" dt="2023-11-02T10:18:43.770" v="1985" actId="14100"/>
          <ac:picMkLst>
            <pc:docMk/>
            <pc:sldMk cId="514649709" sldId="298"/>
            <ac:picMk id="58" creationId="{558CC5CD-7991-99F8-CF39-0F60B2574BF3}"/>
          </ac:picMkLst>
        </pc:picChg>
        <pc:picChg chg="add mod">
          <ac:chgData name="Marcelo Ortiz" userId="" providerId="" clId="Web-{DE0A5099-A05F-4C1D-8EA6-1FE0B24184EB}" dt="2023-11-02T10:20:46.355" v="2043" actId="1076"/>
          <ac:picMkLst>
            <pc:docMk/>
            <pc:sldMk cId="514649709" sldId="298"/>
            <ac:picMk id="59" creationId="{F9E88480-3EF4-D9AB-3546-14D085217C92}"/>
          </ac:picMkLst>
        </pc:picChg>
        <pc:picChg chg="add mod">
          <ac:chgData name="Marcelo Ortiz" userId="" providerId="" clId="Web-{DE0A5099-A05F-4C1D-8EA6-1FE0B24184EB}" dt="2023-11-02T10:20:47.340" v="2044" actId="1076"/>
          <ac:picMkLst>
            <pc:docMk/>
            <pc:sldMk cId="514649709" sldId="298"/>
            <ac:picMk id="60" creationId="{23C6A3C1-E2A1-1666-F76F-E320F8670E0C}"/>
          </ac:picMkLst>
        </pc:picChg>
        <pc:picChg chg="add mod">
          <ac:chgData name="Marcelo Ortiz" userId="" providerId="" clId="Web-{DE0A5099-A05F-4C1D-8EA6-1FE0B24184EB}" dt="2023-11-02T10:19:32.132" v="1999" actId="1076"/>
          <ac:picMkLst>
            <pc:docMk/>
            <pc:sldMk cId="514649709" sldId="298"/>
            <ac:picMk id="61" creationId="{931E3C42-2EF4-04DE-93C7-1A7AD604395E}"/>
          </ac:picMkLst>
        </pc:picChg>
        <pc:picChg chg="add mod">
          <ac:chgData name="Marcelo Ortiz" userId="" providerId="" clId="Web-{DE0A5099-A05F-4C1D-8EA6-1FE0B24184EB}" dt="2023-11-02T10:19:43.211" v="2004" actId="1076"/>
          <ac:picMkLst>
            <pc:docMk/>
            <pc:sldMk cId="514649709" sldId="298"/>
            <ac:picMk id="62" creationId="{1B9F91CC-8139-8B03-CC68-4F090FDA23A5}"/>
          </ac:picMkLst>
        </pc:picChg>
        <pc:picChg chg="add mod">
          <ac:chgData name="Marcelo Ortiz" userId="" providerId="" clId="Web-{DE0A5099-A05F-4C1D-8EA6-1FE0B24184EB}" dt="2023-11-02T10:20:50.434" v="2045" actId="1076"/>
          <ac:picMkLst>
            <pc:docMk/>
            <pc:sldMk cId="514649709" sldId="298"/>
            <ac:picMk id="63" creationId="{EB598626-7EEA-E938-C050-F0A4BD99AA0A}"/>
          </ac:picMkLst>
        </pc:picChg>
        <pc:picChg chg="add mod">
          <ac:chgData name="Marcelo Ortiz" userId="" providerId="" clId="Web-{DE0A5099-A05F-4C1D-8EA6-1FE0B24184EB}" dt="2023-11-02T10:24:21.884" v="2154" actId="1076"/>
          <ac:picMkLst>
            <pc:docMk/>
            <pc:sldMk cId="514649709" sldId="298"/>
            <ac:picMk id="193" creationId="{67F9FF81-2C2A-FCA5-B94B-6FD667394BA4}"/>
          </ac:picMkLst>
        </pc:picChg>
      </pc:sldChg>
      <pc:sldChg chg="modSp add replId modNotes">
        <pc:chgData name="Marcelo Ortiz" userId="" providerId="" clId="Web-{DE0A5099-A05F-4C1D-8EA6-1FE0B24184EB}" dt="2023-11-02T10:54:22.586" v="2395"/>
        <pc:sldMkLst>
          <pc:docMk/>
          <pc:sldMk cId="4229986834" sldId="299"/>
        </pc:sldMkLst>
        <pc:spChg chg="mod">
          <ac:chgData name="Marcelo Ortiz" userId="" providerId="" clId="Web-{DE0A5099-A05F-4C1D-8EA6-1FE0B24184EB}" dt="2023-11-02T10:54:19.617" v="2393" actId="20577"/>
          <ac:spMkLst>
            <pc:docMk/>
            <pc:sldMk cId="4229986834" sldId="299"/>
            <ac:spMk id="265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83351C-89A8-4FC2-8385-B2E7D33A7E1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FE3A2F-5BA1-4318-A5D8-C77FEC542004}">
      <dgm:prSet phldrT="[Text]"/>
      <dgm:spPr/>
      <dgm:t>
        <a:bodyPr/>
        <a:lstStyle/>
        <a:p>
          <a:r>
            <a:rPr lang="es-ES" dirty="0" err="1">
              <a:solidFill>
                <a:schemeClr val="tx1"/>
              </a:solidFill>
              <a:latin typeface="Calibri"/>
              <a:ea typeface="Calibri"/>
              <a:cs typeface="Calibri"/>
            </a:rPr>
            <a:t>Product</a:t>
          </a:r>
          <a:r>
            <a:rPr lang="es-ES" dirty="0">
              <a:solidFill>
                <a:schemeClr val="tx1"/>
              </a:solidFill>
              <a:latin typeface="Calibri"/>
              <a:ea typeface="Calibri"/>
              <a:cs typeface="Calibri"/>
            </a:rPr>
            <a:t> </a:t>
          </a:r>
          <a:r>
            <a:rPr lang="es-ES" dirty="0" err="1">
              <a:solidFill>
                <a:schemeClr val="tx1"/>
              </a:solidFill>
              <a:latin typeface="Calibri"/>
              <a:ea typeface="Calibri"/>
              <a:cs typeface="Calibri"/>
            </a:rPr>
            <a:t>Costs</a:t>
          </a:r>
          <a:endParaRPr lang="en-US" dirty="0">
            <a:solidFill>
              <a:schemeClr val="tx1"/>
            </a:solidFill>
            <a:latin typeface="Calibri"/>
            <a:ea typeface="Calibri"/>
            <a:cs typeface="Calibri"/>
          </a:endParaRPr>
        </a:p>
      </dgm:t>
    </dgm:pt>
    <dgm:pt modelId="{63B940C4-BAE7-401A-82FF-E7BA5687D5DC}" type="parTrans" cxnId="{3BFF9190-B9F0-47F6-BBF0-1FE935228FC4}">
      <dgm:prSet/>
      <dgm:spPr/>
      <dgm:t>
        <a:bodyPr/>
        <a:lstStyle/>
        <a:p>
          <a:endParaRPr lang="en-US"/>
        </a:p>
      </dgm:t>
    </dgm:pt>
    <dgm:pt modelId="{67EF4DCA-9447-424C-8240-CF991522785E}" type="sibTrans" cxnId="{3BFF9190-B9F0-47F6-BBF0-1FE935228FC4}">
      <dgm:prSet/>
      <dgm:spPr/>
      <dgm:t>
        <a:bodyPr/>
        <a:lstStyle/>
        <a:p>
          <a:endParaRPr lang="en-US"/>
        </a:p>
      </dgm:t>
    </dgm:pt>
    <dgm:pt modelId="{10699298-C1EF-494B-84C4-AA7C64F456A8}">
      <dgm:prSet phldrT="[Text]"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latin typeface="Calibri"/>
              <a:ea typeface="Calibri"/>
              <a:cs typeface="Calibri"/>
            </a:rPr>
            <a:t>All costs directly tied with the acquisition or production of goods</a:t>
          </a:r>
          <a:r>
            <a:rPr lang="en-US" b="0" dirty="0">
              <a:solidFill>
                <a:schemeClr val="tx1"/>
              </a:solidFill>
              <a:latin typeface="Calibri"/>
              <a:ea typeface="Calibri"/>
              <a:cs typeface="Calibri"/>
            </a:rPr>
            <a:t>.</a:t>
          </a:r>
        </a:p>
      </dgm:t>
    </dgm:pt>
    <dgm:pt modelId="{8C30C8A9-988F-4739-996A-36351D7E0339}" type="parTrans" cxnId="{8867B8A6-8EFA-4DBC-B664-1A34CFF6686E}">
      <dgm:prSet/>
      <dgm:spPr/>
      <dgm:t>
        <a:bodyPr/>
        <a:lstStyle/>
        <a:p>
          <a:endParaRPr lang="en-US"/>
        </a:p>
      </dgm:t>
    </dgm:pt>
    <dgm:pt modelId="{F8BD16F0-6316-4998-B16D-28203B74A47A}" type="sibTrans" cxnId="{8867B8A6-8EFA-4DBC-B664-1A34CFF6686E}">
      <dgm:prSet/>
      <dgm:spPr/>
      <dgm:t>
        <a:bodyPr/>
        <a:lstStyle/>
        <a:p>
          <a:endParaRPr lang="en-US"/>
        </a:p>
      </dgm:t>
    </dgm:pt>
    <dgm:pt modelId="{5CD57087-5DDC-4434-B2A4-D7D00FB82F9C}">
      <dgm:prSet phldrT="[Text]"/>
      <dgm:spPr/>
      <dgm:t>
        <a:bodyPr/>
        <a:lstStyle/>
        <a:p>
          <a:r>
            <a:rPr lang="es-ES" dirty="0" err="1">
              <a:solidFill>
                <a:schemeClr val="tx1"/>
              </a:solidFill>
              <a:latin typeface="Calibri"/>
              <a:ea typeface="Calibri"/>
              <a:cs typeface="Calibri"/>
            </a:rPr>
            <a:t>Periodic</a:t>
          </a:r>
          <a:r>
            <a:rPr lang="es-ES" dirty="0">
              <a:solidFill>
                <a:schemeClr val="tx1"/>
              </a:solidFill>
              <a:latin typeface="Calibri"/>
              <a:ea typeface="Calibri"/>
              <a:cs typeface="Calibri"/>
            </a:rPr>
            <a:t> </a:t>
          </a:r>
          <a:r>
            <a:rPr lang="es-ES" dirty="0" err="1">
              <a:solidFill>
                <a:schemeClr val="tx1"/>
              </a:solidFill>
              <a:latin typeface="Calibri"/>
              <a:ea typeface="Calibri"/>
              <a:cs typeface="Calibri"/>
            </a:rPr>
            <a:t>Costs</a:t>
          </a:r>
          <a:endParaRPr lang="en-US" dirty="0" err="1">
            <a:solidFill>
              <a:schemeClr val="tx1"/>
            </a:solidFill>
            <a:latin typeface="Calibri"/>
            <a:ea typeface="Calibri"/>
            <a:cs typeface="Calibri"/>
          </a:endParaRPr>
        </a:p>
      </dgm:t>
    </dgm:pt>
    <dgm:pt modelId="{306D239E-0381-423C-AA05-01BBE335BD2E}" type="parTrans" cxnId="{1F9C4835-934E-4152-8E7E-EA16B4076AF1}">
      <dgm:prSet/>
      <dgm:spPr/>
      <dgm:t>
        <a:bodyPr/>
        <a:lstStyle/>
        <a:p>
          <a:endParaRPr lang="en-US"/>
        </a:p>
      </dgm:t>
    </dgm:pt>
    <dgm:pt modelId="{567E2DF9-4D77-4825-8D2B-2A7C7A26B31B}" type="sibTrans" cxnId="{1F9C4835-934E-4152-8E7E-EA16B4076AF1}">
      <dgm:prSet/>
      <dgm:spPr/>
      <dgm:t>
        <a:bodyPr/>
        <a:lstStyle/>
        <a:p>
          <a:endParaRPr lang="en-US"/>
        </a:p>
      </dgm:t>
    </dgm:pt>
    <dgm:pt modelId="{BC5641E2-EB71-4AC4-846C-2563A348987F}">
      <dgm:prSet phldrT="[Text]"/>
      <dgm:spPr/>
      <dgm:t>
        <a:bodyPr/>
        <a:lstStyle/>
        <a:p>
          <a:pPr rtl="0"/>
          <a:r>
            <a:rPr lang="en-US" b="1" dirty="0">
              <a:solidFill>
                <a:schemeClr val="tx1"/>
              </a:solidFill>
              <a:latin typeface="Calibri"/>
              <a:ea typeface="Calibri"/>
              <a:cs typeface="Calibri"/>
            </a:rPr>
            <a:t>Expensed as ocurred.</a:t>
          </a:r>
        </a:p>
      </dgm:t>
    </dgm:pt>
    <dgm:pt modelId="{97F2CD47-87CA-4344-99B2-E168CAA7C1A6}" type="parTrans" cxnId="{A959F3B6-A2C6-4B80-81EA-C751080FBA54}">
      <dgm:prSet/>
      <dgm:spPr/>
      <dgm:t>
        <a:bodyPr/>
        <a:lstStyle/>
        <a:p>
          <a:endParaRPr lang="en-US"/>
        </a:p>
      </dgm:t>
    </dgm:pt>
    <dgm:pt modelId="{CC68A074-6CB2-4D7F-A42F-0A742E60BC7E}" type="sibTrans" cxnId="{A959F3B6-A2C6-4B80-81EA-C751080FBA54}">
      <dgm:prSet/>
      <dgm:spPr/>
      <dgm:t>
        <a:bodyPr/>
        <a:lstStyle/>
        <a:p>
          <a:endParaRPr lang="en-US"/>
        </a:p>
      </dgm:t>
    </dgm:pt>
    <dgm:pt modelId="{38BD7DEC-6DCA-42CA-90A6-CF05119AF639}">
      <dgm:prSet/>
      <dgm:spPr/>
      <dgm:t>
        <a:bodyPr/>
        <a:lstStyle/>
        <a:p>
          <a:pPr rtl="0"/>
          <a:r>
            <a:rPr lang="es-ES" dirty="0" err="1">
              <a:solidFill>
                <a:schemeClr val="tx1"/>
              </a:solidFill>
              <a:latin typeface="Calibri"/>
              <a:ea typeface="Calibri"/>
              <a:cs typeface="Calibri"/>
            </a:rPr>
            <a:t>Manufacturing</a:t>
          </a:r>
          <a:r>
            <a:rPr lang="es-ES" dirty="0">
              <a:solidFill>
                <a:schemeClr val="tx1"/>
              </a:solidFill>
              <a:latin typeface="Calibri"/>
              <a:ea typeface="Calibri"/>
              <a:cs typeface="Calibri"/>
            </a:rPr>
            <a:t> </a:t>
          </a:r>
          <a:r>
            <a:rPr lang="es-ES" dirty="0" err="1">
              <a:solidFill>
                <a:schemeClr val="tx1"/>
              </a:solidFill>
              <a:latin typeface="Calibri"/>
              <a:ea typeface="Calibri"/>
              <a:cs typeface="Calibri"/>
            </a:rPr>
            <a:t>firms</a:t>
          </a:r>
          <a:r>
            <a:rPr lang="es-ES" dirty="0">
              <a:solidFill>
                <a:schemeClr val="tx1"/>
              </a:solidFill>
              <a:latin typeface="Calibri"/>
              <a:ea typeface="Calibri"/>
              <a:cs typeface="Calibri"/>
            </a:rPr>
            <a:t>: </a:t>
          </a:r>
        </a:p>
      </dgm:t>
    </dgm:pt>
    <dgm:pt modelId="{2C1121A3-95FD-4EFB-BE5F-9CA63FD753C6}" type="parTrans" cxnId="{99CB2FA9-9009-473D-8748-7081110BA332}">
      <dgm:prSet/>
      <dgm:spPr/>
      <dgm:t>
        <a:bodyPr/>
        <a:lstStyle/>
        <a:p>
          <a:endParaRPr lang="en-US"/>
        </a:p>
      </dgm:t>
    </dgm:pt>
    <dgm:pt modelId="{CDD50372-E277-4FF5-8E9E-0C61E8CAEE50}" type="sibTrans" cxnId="{99CB2FA9-9009-473D-8748-7081110BA332}">
      <dgm:prSet/>
      <dgm:spPr/>
      <dgm:t>
        <a:bodyPr/>
        <a:lstStyle/>
        <a:p>
          <a:endParaRPr lang="en-US"/>
        </a:p>
      </dgm:t>
    </dgm:pt>
    <dgm:pt modelId="{207857DB-1B36-4821-A4E0-9F890CB120DE}">
      <dgm:prSet/>
      <dgm:spPr/>
      <dgm:t>
        <a:bodyPr/>
        <a:lstStyle/>
        <a:p>
          <a:pPr rtl="0"/>
          <a:r>
            <a:rPr lang="es-ES" dirty="0">
              <a:solidFill>
                <a:schemeClr val="tx1"/>
              </a:solidFill>
              <a:latin typeface="Calibri"/>
              <a:ea typeface="Calibri"/>
              <a:cs typeface="Calibri"/>
            </a:rPr>
            <a:t>Direct material </a:t>
          </a:r>
        </a:p>
      </dgm:t>
    </dgm:pt>
    <dgm:pt modelId="{B10695DA-08C0-4C82-AFC3-B587A4E9509B}" type="parTrans" cxnId="{C09A78EA-4930-4343-8B4B-3DCDA51D9984}">
      <dgm:prSet/>
      <dgm:spPr/>
      <dgm:t>
        <a:bodyPr/>
        <a:lstStyle/>
        <a:p>
          <a:endParaRPr lang="en-US"/>
        </a:p>
      </dgm:t>
    </dgm:pt>
    <dgm:pt modelId="{002D66D3-1EE4-4B6D-BCF1-7C9E7D0E5C98}" type="sibTrans" cxnId="{C09A78EA-4930-4343-8B4B-3DCDA51D9984}">
      <dgm:prSet/>
      <dgm:spPr/>
      <dgm:t>
        <a:bodyPr/>
        <a:lstStyle/>
        <a:p>
          <a:endParaRPr lang="en-US"/>
        </a:p>
      </dgm:t>
    </dgm:pt>
    <dgm:pt modelId="{2EEAEDF5-B804-4B1A-98C8-F75508F792DF}">
      <dgm:prSet/>
      <dgm:spPr/>
      <dgm:t>
        <a:bodyPr/>
        <a:lstStyle/>
        <a:p>
          <a:r>
            <a:rPr lang="es-ES" dirty="0">
              <a:solidFill>
                <a:schemeClr val="tx1"/>
              </a:solidFill>
              <a:latin typeface="Calibri"/>
              <a:ea typeface="Calibri"/>
              <a:cs typeface="Calibri"/>
            </a:rPr>
            <a:t>Direct labor</a:t>
          </a:r>
          <a:endParaRPr lang="en-US" dirty="0">
            <a:solidFill>
              <a:schemeClr val="tx1"/>
            </a:solidFill>
            <a:latin typeface="Calibri"/>
            <a:ea typeface="Calibri"/>
            <a:cs typeface="Calibri"/>
          </a:endParaRPr>
        </a:p>
      </dgm:t>
    </dgm:pt>
    <dgm:pt modelId="{2593B4E4-2322-4BC4-9BBA-1C95AA5E9229}" type="parTrans" cxnId="{EC9DDA46-3A6E-46B3-9A8D-DE0F8C765C26}">
      <dgm:prSet/>
      <dgm:spPr/>
      <dgm:t>
        <a:bodyPr/>
        <a:lstStyle/>
        <a:p>
          <a:endParaRPr lang="en-US"/>
        </a:p>
      </dgm:t>
    </dgm:pt>
    <dgm:pt modelId="{0B47C60A-6DAD-46DC-85D9-5D203CE1B14A}" type="sibTrans" cxnId="{EC9DDA46-3A6E-46B3-9A8D-DE0F8C765C26}">
      <dgm:prSet/>
      <dgm:spPr/>
      <dgm:t>
        <a:bodyPr/>
        <a:lstStyle/>
        <a:p>
          <a:endParaRPr lang="en-US"/>
        </a:p>
      </dgm:t>
    </dgm:pt>
    <dgm:pt modelId="{5CDA9AC7-273E-4F35-83E3-002F756D8537}">
      <dgm:prSet/>
      <dgm:spPr/>
      <dgm:t>
        <a:bodyPr/>
        <a:lstStyle/>
        <a:p>
          <a:pPr rtl="0"/>
          <a:r>
            <a:rPr lang="es-ES" dirty="0" err="1">
              <a:solidFill>
                <a:schemeClr val="tx1"/>
              </a:solidFill>
              <a:latin typeface="Calibri"/>
              <a:ea typeface="Calibri"/>
              <a:cs typeface="Calibri"/>
            </a:rPr>
            <a:t>Overhead</a:t>
          </a:r>
          <a:r>
            <a:rPr lang="es-ES" dirty="0">
              <a:solidFill>
                <a:schemeClr val="tx1"/>
              </a:solidFill>
              <a:latin typeface="Calibri"/>
              <a:ea typeface="Calibri"/>
              <a:cs typeface="Calibri"/>
            </a:rPr>
            <a:t> (</a:t>
          </a:r>
          <a:r>
            <a:rPr lang="es-ES" dirty="0" err="1">
              <a:solidFill>
                <a:schemeClr val="tx1"/>
              </a:solidFill>
              <a:latin typeface="Calibri"/>
              <a:ea typeface="Calibri"/>
              <a:cs typeface="Calibri"/>
            </a:rPr>
            <a:t>rent</a:t>
          </a:r>
          <a:r>
            <a:rPr lang="es-ES" dirty="0">
              <a:solidFill>
                <a:schemeClr val="tx1"/>
              </a:solidFill>
              <a:latin typeface="Calibri"/>
              <a:ea typeface="Calibri"/>
              <a:cs typeface="Calibri"/>
            </a:rPr>
            <a:t> and </a:t>
          </a:r>
          <a:r>
            <a:rPr lang="es-ES" dirty="0" err="1">
              <a:solidFill>
                <a:schemeClr val="tx1"/>
              </a:solidFill>
              <a:latin typeface="Calibri"/>
              <a:ea typeface="Calibri"/>
              <a:cs typeface="Calibri"/>
            </a:rPr>
            <a:t>utilities</a:t>
          </a:r>
          <a:r>
            <a:rPr lang="es-ES" dirty="0">
              <a:solidFill>
                <a:schemeClr val="tx1"/>
              </a:solidFill>
              <a:latin typeface="Calibri"/>
              <a:ea typeface="Calibri"/>
              <a:cs typeface="Calibri"/>
            </a:rPr>
            <a:t> </a:t>
          </a:r>
          <a:r>
            <a:rPr lang="es-ES" dirty="0" err="1">
              <a:solidFill>
                <a:schemeClr val="tx1"/>
              </a:solidFill>
              <a:latin typeface="Calibri"/>
              <a:ea typeface="Calibri"/>
              <a:cs typeface="Calibri"/>
            </a:rPr>
            <a:t>of</a:t>
          </a:r>
          <a:r>
            <a:rPr lang="es-ES" dirty="0">
              <a:solidFill>
                <a:schemeClr val="tx1"/>
              </a:solidFill>
              <a:latin typeface="Calibri"/>
              <a:ea typeface="Calibri"/>
              <a:cs typeface="Calibri"/>
            </a:rPr>
            <a:t> </a:t>
          </a:r>
          <a:r>
            <a:rPr lang="es-ES" dirty="0" err="1">
              <a:solidFill>
                <a:schemeClr val="tx1"/>
              </a:solidFill>
              <a:latin typeface="Calibri"/>
              <a:ea typeface="Calibri"/>
              <a:cs typeface="Calibri"/>
            </a:rPr>
            <a:t>the</a:t>
          </a:r>
          <a:r>
            <a:rPr lang="es-ES" dirty="0">
              <a:solidFill>
                <a:schemeClr val="tx1"/>
              </a:solidFill>
              <a:latin typeface="Calibri"/>
              <a:ea typeface="Calibri"/>
              <a:cs typeface="Calibri"/>
            </a:rPr>
            <a:t> </a:t>
          </a:r>
          <a:r>
            <a:rPr lang="es-ES" dirty="0" err="1">
              <a:solidFill>
                <a:schemeClr val="tx1"/>
              </a:solidFill>
              <a:latin typeface="Calibri"/>
              <a:ea typeface="Calibri"/>
              <a:cs typeface="Calibri"/>
            </a:rPr>
            <a:t>manufactoring</a:t>
          </a:r>
          <a:r>
            <a:rPr lang="es-ES" dirty="0">
              <a:solidFill>
                <a:schemeClr val="tx1"/>
              </a:solidFill>
              <a:latin typeface="Calibri"/>
              <a:ea typeface="Calibri"/>
              <a:cs typeface="Calibri"/>
            </a:rPr>
            <a:t> </a:t>
          </a:r>
          <a:r>
            <a:rPr lang="es-ES" dirty="0" err="1">
              <a:solidFill>
                <a:schemeClr val="tx1"/>
              </a:solidFill>
              <a:latin typeface="Calibri"/>
              <a:ea typeface="Calibri"/>
              <a:cs typeface="Calibri"/>
            </a:rPr>
            <a:t>plants</a:t>
          </a:r>
          <a:r>
            <a:rPr lang="es-ES" dirty="0">
              <a:solidFill>
                <a:schemeClr val="tx1"/>
              </a:solidFill>
              <a:latin typeface="Calibri"/>
              <a:ea typeface="Calibri"/>
              <a:cs typeface="Calibri"/>
            </a:rPr>
            <a:t>)</a:t>
          </a:r>
          <a:endParaRPr lang="en-US" dirty="0">
            <a:solidFill>
              <a:schemeClr val="tx1"/>
            </a:solidFill>
            <a:latin typeface="Calibri"/>
            <a:ea typeface="Calibri"/>
            <a:cs typeface="Calibri"/>
          </a:endParaRPr>
        </a:p>
      </dgm:t>
    </dgm:pt>
    <dgm:pt modelId="{F0DDB7B8-69CF-4226-B82D-022E24AB7CC1}" type="parTrans" cxnId="{3BD20BEF-2D43-4D8D-A8C7-BD8C1B36CFF4}">
      <dgm:prSet/>
      <dgm:spPr/>
      <dgm:t>
        <a:bodyPr/>
        <a:lstStyle/>
        <a:p>
          <a:endParaRPr lang="en-US"/>
        </a:p>
      </dgm:t>
    </dgm:pt>
    <dgm:pt modelId="{E90ADC3D-9C6C-4A40-9D45-5735841D8D38}" type="sibTrans" cxnId="{3BD20BEF-2D43-4D8D-A8C7-BD8C1B36CFF4}">
      <dgm:prSet/>
      <dgm:spPr/>
      <dgm:t>
        <a:bodyPr/>
        <a:lstStyle/>
        <a:p>
          <a:endParaRPr lang="en-US"/>
        </a:p>
      </dgm:t>
    </dgm:pt>
    <dgm:pt modelId="{3A18BB69-F65F-4D7D-A2BE-F4A660D49028}">
      <dgm:prSet phldr="0"/>
      <dgm:spPr/>
      <dgm:t>
        <a:bodyPr/>
        <a:lstStyle/>
        <a:p>
          <a:r>
            <a:rPr lang="es-ES" dirty="0">
              <a:solidFill>
                <a:schemeClr val="tx1"/>
              </a:solidFill>
              <a:latin typeface="Calibri"/>
              <a:ea typeface="Calibri"/>
              <a:cs typeface="Calibri"/>
            </a:rPr>
            <a:t> </a:t>
          </a:r>
          <a:r>
            <a:rPr lang="es-ES" dirty="0" err="1">
              <a:solidFill>
                <a:schemeClr val="tx1"/>
              </a:solidFill>
              <a:latin typeface="Calibri"/>
              <a:ea typeface="Calibri"/>
              <a:cs typeface="Calibri"/>
            </a:rPr>
            <a:t>acquisition</a:t>
          </a:r>
          <a:r>
            <a:rPr lang="es-ES" dirty="0">
              <a:solidFill>
                <a:schemeClr val="tx1"/>
              </a:solidFill>
              <a:latin typeface="Calibri"/>
              <a:ea typeface="Calibri"/>
              <a:cs typeface="Calibri"/>
            </a:rPr>
            <a:t> </a:t>
          </a:r>
          <a:r>
            <a:rPr lang="es-ES" dirty="0" err="1">
              <a:solidFill>
                <a:schemeClr val="tx1"/>
              </a:solidFill>
              <a:latin typeface="Calibri"/>
              <a:ea typeface="Calibri"/>
              <a:cs typeface="Calibri"/>
            </a:rPr>
            <a:t>costs</a:t>
          </a:r>
          <a:r>
            <a:rPr lang="es-ES" dirty="0">
              <a:solidFill>
                <a:schemeClr val="tx1"/>
              </a:solidFill>
              <a:latin typeface="Calibri"/>
              <a:ea typeface="Calibri"/>
              <a:cs typeface="Calibri"/>
            </a:rPr>
            <a:t>.</a:t>
          </a:r>
          <a:endParaRPr lang="en-US" dirty="0">
            <a:solidFill>
              <a:schemeClr val="tx1"/>
            </a:solidFill>
            <a:latin typeface="Calibri"/>
            <a:ea typeface="Calibri"/>
            <a:cs typeface="Calibri"/>
          </a:endParaRPr>
        </a:p>
      </dgm:t>
    </dgm:pt>
    <dgm:pt modelId="{B14D74A0-D1C7-49C2-9B87-CF43EC9B505D}" type="parTrans" cxnId="{88FF7030-0962-4732-8120-056D1E305739}">
      <dgm:prSet/>
      <dgm:spPr/>
    </dgm:pt>
    <dgm:pt modelId="{8BBC4546-0A55-4647-B6A7-D87E0CB23529}" type="sibTrans" cxnId="{88FF7030-0962-4732-8120-056D1E305739}">
      <dgm:prSet/>
      <dgm:spPr/>
    </dgm:pt>
    <dgm:pt modelId="{F31CB57E-E45B-40E0-AF6E-FF5B448943A5}">
      <dgm:prSet phldr="0"/>
      <dgm:spPr/>
      <dgm:t>
        <a:bodyPr/>
        <a:lstStyle/>
        <a:p>
          <a:r>
            <a:rPr lang="es-ES" dirty="0">
              <a:solidFill>
                <a:schemeClr val="tx1"/>
              </a:solidFill>
              <a:latin typeface="Calibri"/>
              <a:ea typeface="Calibri"/>
              <a:cs typeface="Calibri"/>
            </a:rPr>
            <a:t>Merchandising </a:t>
          </a:r>
          <a:r>
            <a:rPr lang="es-ES" dirty="0" err="1">
              <a:solidFill>
                <a:schemeClr val="tx1"/>
              </a:solidFill>
              <a:latin typeface="Calibri"/>
              <a:ea typeface="Calibri"/>
              <a:cs typeface="Calibri"/>
            </a:rPr>
            <a:t>firms</a:t>
          </a:r>
          <a:r>
            <a:rPr lang="es-ES" dirty="0">
              <a:solidFill>
                <a:schemeClr val="tx1"/>
              </a:solidFill>
              <a:latin typeface="Calibri"/>
              <a:ea typeface="Calibri"/>
              <a:cs typeface="Calibri"/>
            </a:rPr>
            <a:t>:</a:t>
          </a:r>
          <a:endParaRPr lang="en-US" dirty="0">
            <a:solidFill>
              <a:schemeClr val="tx1"/>
            </a:solidFill>
            <a:latin typeface="Calibri"/>
            <a:ea typeface="Calibri"/>
            <a:cs typeface="Calibri"/>
          </a:endParaRPr>
        </a:p>
      </dgm:t>
    </dgm:pt>
    <dgm:pt modelId="{477DDCB2-9DDE-4658-9693-2413497C02BF}" type="parTrans" cxnId="{D49F2501-2219-4ED5-89B6-148FD3A4602A}">
      <dgm:prSet/>
      <dgm:spPr/>
    </dgm:pt>
    <dgm:pt modelId="{4A9000F7-37A1-4FE3-A60F-BC0259488BF4}" type="sibTrans" cxnId="{D49F2501-2219-4ED5-89B6-148FD3A4602A}">
      <dgm:prSet/>
      <dgm:spPr/>
    </dgm:pt>
    <dgm:pt modelId="{D924A3D6-C80B-4845-9B7F-A85A81515A91}">
      <dgm:prSet phldr="0"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latin typeface="Calibri"/>
              <a:ea typeface="Calibri"/>
              <a:cs typeface="Calibri"/>
            </a:rPr>
            <a:t>"Other operating expenses":</a:t>
          </a:r>
          <a:endParaRPr lang="es-ES" dirty="0">
            <a:solidFill>
              <a:schemeClr val="tx1"/>
            </a:solidFill>
            <a:latin typeface="Calibri"/>
            <a:ea typeface="Calibri"/>
            <a:cs typeface="Calibri"/>
          </a:endParaRPr>
        </a:p>
      </dgm:t>
    </dgm:pt>
    <dgm:pt modelId="{DBF97972-1670-4492-B097-9E652FD01012}" type="parTrans" cxnId="{E8B9D30C-47D1-4DA2-9995-16383DF03918}">
      <dgm:prSet/>
      <dgm:spPr/>
    </dgm:pt>
    <dgm:pt modelId="{799EE2F5-1F18-4BA6-B3A7-75AD3013029D}" type="sibTrans" cxnId="{E8B9D30C-47D1-4DA2-9995-16383DF03918}">
      <dgm:prSet/>
      <dgm:spPr/>
    </dgm:pt>
    <dgm:pt modelId="{16EDE022-16F7-42EC-94DC-1A7028AA06A4}">
      <dgm:prSet phldr="0"/>
      <dgm:spPr/>
      <dgm:t>
        <a:bodyPr/>
        <a:lstStyle/>
        <a:p>
          <a:pPr rtl="0"/>
          <a:r>
            <a:rPr lang="en-US" b="0" dirty="0">
              <a:solidFill>
                <a:schemeClr val="tx1"/>
              </a:solidFill>
              <a:latin typeface="Calibri"/>
              <a:ea typeface="Calibri"/>
              <a:cs typeface="Calibri"/>
            </a:rPr>
            <a:t>Selling costs</a:t>
          </a:r>
        </a:p>
      </dgm:t>
    </dgm:pt>
    <dgm:pt modelId="{3F88B9E8-63CA-42FB-9777-E5ED4D86A1ED}" type="parTrans" cxnId="{96B6B69B-B7F2-4800-B17D-42F654E40ABF}">
      <dgm:prSet/>
      <dgm:spPr/>
    </dgm:pt>
    <dgm:pt modelId="{74115D6B-ED55-456E-AAE3-DA89E591F558}" type="sibTrans" cxnId="{96B6B69B-B7F2-4800-B17D-42F654E40ABF}">
      <dgm:prSet/>
      <dgm:spPr/>
    </dgm:pt>
    <dgm:pt modelId="{D7CFF977-2B19-4F70-8F1C-4725BE99D0BE}">
      <dgm:prSet phldr="0"/>
      <dgm:spPr/>
      <dgm:t>
        <a:bodyPr/>
        <a:lstStyle/>
        <a:p>
          <a:r>
            <a:rPr lang="es-ES" b="1" dirty="0" err="1">
              <a:solidFill>
                <a:schemeClr val="tx1"/>
              </a:solidFill>
              <a:latin typeface="Calibri"/>
              <a:ea typeface="Calibri"/>
              <a:cs typeface="Calibri"/>
            </a:rPr>
            <a:t>Capitalized</a:t>
          </a:r>
          <a:r>
            <a:rPr lang="es-ES" b="1" dirty="0">
              <a:solidFill>
                <a:schemeClr val="tx1"/>
              </a:solidFill>
              <a:latin typeface="Calibri"/>
              <a:ea typeface="Calibri"/>
              <a:cs typeface="Calibri"/>
            </a:rPr>
            <a:t> in </a:t>
          </a:r>
          <a:r>
            <a:rPr lang="es-ES" b="1" dirty="0" err="1">
              <a:solidFill>
                <a:schemeClr val="tx1"/>
              </a:solidFill>
              <a:latin typeface="Calibri"/>
              <a:ea typeface="Calibri"/>
              <a:cs typeface="Calibri"/>
            </a:rPr>
            <a:t>the</a:t>
          </a:r>
          <a:r>
            <a:rPr lang="es-ES" b="1" dirty="0">
              <a:solidFill>
                <a:schemeClr val="tx1"/>
              </a:solidFill>
              <a:latin typeface="Calibri"/>
              <a:ea typeface="Calibri"/>
              <a:cs typeface="Calibri"/>
            </a:rPr>
            <a:t> </a:t>
          </a:r>
          <a:r>
            <a:rPr lang="es-ES" b="1" dirty="0" err="1">
              <a:solidFill>
                <a:schemeClr val="tx1"/>
              </a:solidFill>
              <a:latin typeface="Calibri"/>
              <a:ea typeface="Calibri"/>
              <a:cs typeface="Calibri"/>
            </a:rPr>
            <a:t>inventory</a:t>
          </a:r>
          <a:r>
            <a:rPr lang="es-ES" b="1" dirty="0">
              <a:solidFill>
                <a:schemeClr val="tx1"/>
              </a:solidFill>
              <a:latin typeface="Calibri"/>
              <a:ea typeface="Calibri"/>
              <a:cs typeface="Calibri"/>
            </a:rPr>
            <a:t> balance and </a:t>
          </a:r>
          <a:r>
            <a:rPr lang="es-ES" b="1" dirty="0" err="1">
              <a:solidFill>
                <a:schemeClr val="tx1"/>
              </a:solidFill>
              <a:latin typeface="Calibri"/>
              <a:ea typeface="Calibri"/>
              <a:cs typeface="Calibri"/>
            </a:rPr>
            <a:t>expensed</a:t>
          </a:r>
          <a:r>
            <a:rPr lang="es-ES" b="1" dirty="0">
              <a:solidFill>
                <a:schemeClr val="tx1"/>
              </a:solidFill>
              <a:latin typeface="Calibri"/>
              <a:ea typeface="Calibri"/>
              <a:cs typeface="Calibri"/>
            </a:rPr>
            <a:t> </a:t>
          </a:r>
          <a:r>
            <a:rPr lang="es-ES" b="1" dirty="0" err="1">
              <a:solidFill>
                <a:schemeClr val="tx1"/>
              </a:solidFill>
              <a:latin typeface="Calibri"/>
              <a:ea typeface="Calibri"/>
              <a:cs typeface="Calibri"/>
            </a:rPr>
            <a:t>when</a:t>
          </a:r>
          <a:r>
            <a:rPr lang="es-ES" b="1" dirty="0">
              <a:solidFill>
                <a:schemeClr val="tx1"/>
              </a:solidFill>
              <a:latin typeface="Calibri"/>
              <a:ea typeface="Calibri"/>
              <a:cs typeface="Calibri"/>
            </a:rPr>
            <a:t> </a:t>
          </a:r>
          <a:r>
            <a:rPr lang="es-ES" b="1" dirty="0" err="1">
              <a:solidFill>
                <a:schemeClr val="tx1"/>
              </a:solidFill>
              <a:latin typeface="Calibri"/>
              <a:ea typeface="Calibri"/>
              <a:cs typeface="Calibri"/>
            </a:rPr>
            <a:t>the</a:t>
          </a:r>
          <a:r>
            <a:rPr lang="es-ES" b="1" dirty="0">
              <a:solidFill>
                <a:schemeClr val="tx1"/>
              </a:solidFill>
              <a:latin typeface="Calibri"/>
              <a:ea typeface="Calibri"/>
              <a:cs typeface="Calibri"/>
            </a:rPr>
            <a:t> </a:t>
          </a:r>
          <a:r>
            <a:rPr lang="es-ES" b="1" dirty="0" err="1">
              <a:solidFill>
                <a:schemeClr val="tx1"/>
              </a:solidFill>
              <a:latin typeface="Calibri"/>
              <a:ea typeface="Calibri"/>
              <a:cs typeface="Calibri"/>
            </a:rPr>
            <a:t>product</a:t>
          </a:r>
          <a:r>
            <a:rPr lang="es-ES" b="1" dirty="0">
              <a:solidFill>
                <a:schemeClr val="tx1"/>
              </a:solidFill>
              <a:latin typeface="Calibri"/>
              <a:ea typeface="Calibri"/>
              <a:cs typeface="Calibri"/>
            </a:rPr>
            <a:t> </a:t>
          </a:r>
          <a:r>
            <a:rPr lang="es-ES" b="1" dirty="0" err="1">
              <a:solidFill>
                <a:schemeClr val="tx1"/>
              </a:solidFill>
              <a:latin typeface="Calibri"/>
              <a:ea typeface="Calibri"/>
              <a:cs typeface="Calibri"/>
            </a:rPr>
            <a:t>is</a:t>
          </a:r>
          <a:r>
            <a:rPr lang="es-ES" b="1" dirty="0">
              <a:solidFill>
                <a:schemeClr val="tx1"/>
              </a:solidFill>
              <a:latin typeface="Calibri"/>
              <a:ea typeface="Calibri"/>
              <a:cs typeface="Calibri"/>
            </a:rPr>
            <a:t> </a:t>
          </a:r>
          <a:r>
            <a:rPr lang="es-ES" b="1" dirty="0" err="1">
              <a:solidFill>
                <a:schemeClr val="tx1"/>
              </a:solidFill>
              <a:latin typeface="Calibri"/>
              <a:ea typeface="Calibri"/>
              <a:cs typeface="Calibri"/>
            </a:rPr>
            <a:t>sold</a:t>
          </a:r>
          <a:r>
            <a:rPr lang="es-ES" b="1" dirty="0">
              <a:solidFill>
                <a:schemeClr val="tx1"/>
              </a:solidFill>
              <a:latin typeface="Calibri"/>
              <a:ea typeface="Calibri"/>
              <a:cs typeface="Calibri"/>
            </a:rPr>
            <a:t>.</a:t>
          </a:r>
          <a:endParaRPr lang="es-ES" dirty="0">
            <a:solidFill>
              <a:schemeClr val="tx1"/>
            </a:solidFill>
            <a:latin typeface="Calibri"/>
            <a:ea typeface="Calibri"/>
            <a:cs typeface="Calibri"/>
          </a:endParaRPr>
        </a:p>
      </dgm:t>
    </dgm:pt>
    <dgm:pt modelId="{693E1D2F-99F4-467B-99AF-0B30494C48BB}" type="parTrans" cxnId="{ED18271D-CD98-4140-A023-FFA0FBC5C924}">
      <dgm:prSet/>
      <dgm:spPr/>
    </dgm:pt>
    <dgm:pt modelId="{6A0F31D4-4DEB-48B6-B82A-B34ECC8507D0}" type="sibTrans" cxnId="{ED18271D-CD98-4140-A023-FFA0FBC5C924}">
      <dgm:prSet/>
      <dgm:spPr/>
    </dgm:pt>
    <dgm:pt modelId="{316EDDF4-848A-4586-9207-B3F5709A7565}">
      <dgm:prSet phldr="0"/>
      <dgm:spPr/>
      <dgm:t>
        <a:bodyPr/>
        <a:lstStyle/>
        <a:p>
          <a:pPr rtl="0"/>
          <a:r>
            <a:rPr lang="en-US" b="0" dirty="0">
              <a:solidFill>
                <a:schemeClr val="tx1"/>
              </a:solidFill>
              <a:latin typeface="Calibri"/>
              <a:ea typeface="Calibri"/>
              <a:cs typeface="Calibri"/>
            </a:rPr>
            <a:t>Marketing and advertising costs</a:t>
          </a:r>
        </a:p>
      </dgm:t>
    </dgm:pt>
    <dgm:pt modelId="{59DBB09B-C5E2-4259-90EF-A5FCB1C404C9}" type="parTrans" cxnId="{EEAB8C32-5F2B-40B1-A927-9F98F5C92C54}">
      <dgm:prSet/>
      <dgm:spPr/>
    </dgm:pt>
    <dgm:pt modelId="{F146EF2A-8F56-45CB-84AA-CA0A0164A0DB}" type="sibTrans" cxnId="{EEAB8C32-5F2B-40B1-A927-9F98F5C92C54}">
      <dgm:prSet/>
      <dgm:spPr/>
    </dgm:pt>
    <dgm:pt modelId="{EDD68B75-EB80-430A-8049-11A1DE911774}">
      <dgm:prSet phldr="0"/>
      <dgm:spPr/>
      <dgm:t>
        <a:bodyPr/>
        <a:lstStyle/>
        <a:p>
          <a:pPr rtl="0"/>
          <a:r>
            <a:rPr lang="en-US" b="0" dirty="0">
              <a:solidFill>
                <a:schemeClr val="tx1"/>
              </a:solidFill>
              <a:latin typeface="Calibri"/>
              <a:ea typeface="Calibri"/>
              <a:cs typeface="Calibri"/>
            </a:rPr>
            <a:t>Salaries and comission for sales staff</a:t>
          </a:r>
        </a:p>
      </dgm:t>
    </dgm:pt>
    <dgm:pt modelId="{4BE4B717-8302-49A2-B5B1-D716A625E341}" type="parTrans" cxnId="{BFDC0F16-BDFA-41D7-839C-44D3DA1F6122}">
      <dgm:prSet/>
      <dgm:spPr/>
    </dgm:pt>
    <dgm:pt modelId="{BF06750E-69E7-4971-AAE0-BFEC4A585056}" type="sibTrans" cxnId="{BFDC0F16-BDFA-41D7-839C-44D3DA1F6122}">
      <dgm:prSet/>
      <dgm:spPr/>
    </dgm:pt>
    <dgm:pt modelId="{3EF1C76E-2D78-4E76-A635-AC3E7B7E67C9}">
      <dgm:prSet phldr="0"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latin typeface="Calibri"/>
              <a:ea typeface="Calibri"/>
              <a:cs typeface="Calibri"/>
            </a:rPr>
            <a:t>Abnormal waste of material during production</a:t>
          </a:r>
        </a:p>
      </dgm:t>
    </dgm:pt>
    <dgm:pt modelId="{0E1CB617-1C84-4C52-B479-07DC6242DEB3}" type="parTrans" cxnId="{89595E5E-E7BF-4671-8C6E-B97C201C6ACF}">
      <dgm:prSet/>
      <dgm:spPr/>
    </dgm:pt>
    <dgm:pt modelId="{E051254F-08E8-4C84-A713-0E791F833FC0}" type="sibTrans" cxnId="{89595E5E-E7BF-4671-8C6E-B97C201C6ACF}">
      <dgm:prSet/>
      <dgm:spPr/>
    </dgm:pt>
    <dgm:pt modelId="{302C0A3D-E650-4FCC-8F5F-3ECBB4F251EA}">
      <dgm:prSet phldr="0"/>
      <dgm:spPr/>
      <dgm:t>
        <a:bodyPr/>
        <a:lstStyle/>
        <a:p>
          <a:r>
            <a:rPr lang="en-US" dirty="0">
              <a:solidFill>
                <a:schemeClr val="tx1"/>
              </a:solidFill>
              <a:latin typeface="Calibri"/>
              <a:ea typeface="Calibri"/>
              <a:cs typeface="Calibri"/>
            </a:rPr>
            <a:t>Product storage costs</a:t>
          </a:r>
        </a:p>
      </dgm:t>
    </dgm:pt>
    <dgm:pt modelId="{2BABD903-63CD-4B02-8359-EA2321699DF4}" type="parTrans" cxnId="{8755E9CA-1F22-4CEC-9515-935BAFD2E8AB}">
      <dgm:prSet/>
      <dgm:spPr/>
    </dgm:pt>
    <dgm:pt modelId="{6C623E0B-0540-428E-892E-97FCB610165B}" type="sibTrans" cxnId="{8755E9CA-1F22-4CEC-9515-935BAFD2E8AB}">
      <dgm:prSet/>
      <dgm:spPr/>
    </dgm:pt>
    <dgm:pt modelId="{3FC8F150-A37C-4579-B17A-B9F8287E5210}">
      <dgm:prSet phldr="0"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latin typeface="Calibri"/>
              <a:ea typeface="Calibri"/>
              <a:cs typeface="Calibri"/>
            </a:rPr>
            <a:t> SG&amp;A expenses:</a:t>
          </a:r>
          <a:endParaRPr lang="es-ES" dirty="0">
            <a:solidFill>
              <a:schemeClr val="tx1"/>
            </a:solidFill>
            <a:latin typeface="Calibri"/>
            <a:ea typeface="Calibri"/>
            <a:cs typeface="Calibri"/>
          </a:endParaRPr>
        </a:p>
      </dgm:t>
    </dgm:pt>
    <dgm:pt modelId="{AE54A0A0-6E2B-4C27-88CF-DF4D5B9C3514}" type="parTrans" cxnId="{0FC2BB90-1360-487A-AC29-2212C4BDBB6F}">
      <dgm:prSet/>
      <dgm:spPr/>
    </dgm:pt>
    <dgm:pt modelId="{A338E743-DEA4-4717-908A-A501DDE6125C}" type="sibTrans" cxnId="{0FC2BB90-1360-487A-AC29-2212C4BDBB6F}">
      <dgm:prSet/>
      <dgm:spPr/>
    </dgm:pt>
    <dgm:pt modelId="{2A5AE5FD-32DE-4CF8-BED0-8A04DAB967DB}">
      <dgm:prSet phldr="0"/>
      <dgm:spPr/>
      <dgm:t>
        <a:bodyPr/>
        <a:lstStyle/>
        <a:p>
          <a:pPr rtl="0"/>
          <a:r>
            <a:rPr lang="en-US" b="0" dirty="0">
              <a:solidFill>
                <a:schemeClr val="tx1"/>
              </a:solidFill>
              <a:latin typeface="Calibri"/>
              <a:ea typeface="Calibri"/>
              <a:cs typeface="Calibri"/>
            </a:rPr>
            <a:t>Administrative expenses</a:t>
          </a:r>
          <a:endParaRPr lang="es-ES" b="0" dirty="0">
            <a:solidFill>
              <a:schemeClr val="tx1"/>
            </a:solidFill>
            <a:latin typeface="Calibri"/>
            <a:ea typeface="Calibri"/>
            <a:cs typeface="Calibri"/>
          </a:endParaRPr>
        </a:p>
      </dgm:t>
    </dgm:pt>
    <dgm:pt modelId="{86329AA3-EFA0-4934-9F3D-6F05EE6B785E}" type="parTrans" cxnId="{84E671BA-C002-4048-9971-EDFC10352469}">
      <dgm:prSet/>
      <dgm:spPr/>
    </dgm:pt>
    <dgm:pt modelId="{865C9625-8F36-41EB-98FB-81D3BA20EC08}" type="sibTrans" cxnId="{84E671BA-C002-4048-9971-EDFC10352469}">
      <dgm:prSet/>
      <dgm:spPr/>
    </dgm:pt>
    <dgm:pt modelId="{2CAD3D6E-37D6-4620-96B4-CCC99F2CE283}" type="pres">
      <dgm:prSet presAssocID="{6E83351C-89A8-4FC2-8385-B2E7D33A7E14}" presName="Name0" presStyleCnt="0">
        <dgm:presLayoutVars>
          <dgm:dir/>
          <dgm:animLvl val="lvl"/>
          <dgm:resizeHandles val="exact"/>
        </dgm:presLayoutVars>
      </dgm:prSet>
      <dgm:spPr/>
    </dgm:pt>
    <dgm:pt modelId="{36E70C1B-E6DF-46A8-805B-3805D83602B0}" type="pres">
      <dgm:prSet presAssocID="{A0FE3A2F-5BA1-4318-A5D8-C77FEC542004}" presName="composite" presStyleCnt="0"/>
      <dgm:spPr/>
    </dgm:pt>
    <dgm:pt modelId="{380A2EEA-3ADE-4353-BD1C-283C23AAE27B}" type="pres">
      <dgm:prSet presAssocID="{A0FE3A2F-5BA1-4318-A5D8-C77FEC542004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A2C44E1A-AE14-4338-9303-22DCAE05D91F}" type="pres">
      <dgm:prSet presAssocID="{A0FE3A2F-5BA1-4318-A5D8-C77FEC542004}" presName="desTx" presStyleLbl="alignAccFollowNode1" presStyleIdx="0" presStyleCnt="2">
        <dgm:presLayoutVars>
          <dgm:bulletEnabled val="1"/>
        </dgm:presLayoutVars>
      </dgm:prSet>
      <dgm:spPr/>
    </dgm:pt>
    <dgm:pt modelId="{00E23D6A-6C34-4C63-ACF5-5EDF5E4E5F13}" type="pres">
      <dgm:prSet presAssocID="{67EF4DCA-9447-424C-8240-CF991522785E}" presName="space" presStyleCnt="0"/>
      <dgm:spPr/>
    </dgm:pt>
    <dgm:pt modelId="{DDA99750-6D6E-4653-BDC5-D964E8235C8C}" type="pres">
      <dgm:prSet presAssocID="{5CD57087-5DDC-4434-B2A4-D7D00FB82F9C}" presName="composite" presStyleCnt="0"/>
      <dgm:spPr/>
    </dgm:pt>
    <dgm:pt modelId="{F3DF5045-E490-4B01-B1C0-E989374CC8E0}" type="pres">
      <dgm:prSet presAssocID="{5CD57087-5DDC-4434-B2A4-D7D00FB82F9C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D14499BB-540F-45AB-955D-142407B2DD20}" type="pres">
      <dgm:prSet presAssocID="{5CD57087-5DDC-4434-B2A4-D7D00FB82F9C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D49F2501-2219-4ED5-89B6-148FD3A4602A}" srcId="{A0FE3A2F-5BA1-4318-A5D8-C77FEC542004}" destId="{F31CB57E-E45B-40E0-AF6E-FF5B448943A5}" srcOrd="3" destOrd="0" parTransId="{477DDCB2-9DDE-4658-9693-2413497C02BF}" sibTransId="{4A9000F7-37A1-4FE3-A60F-BC0259488BF4}"/>
    <dgm:cxn modelId="{79FFDC06-CF0C-489A-BCAC-2B93BFB7CF52}" type="presOf" srcId="{2A5AE5FD-32DE-4CF8-BED0-8A04DAB967DB}" destId="{D14499BB-540F-45AB-955D-142407B2DD20}" srcOrd="0" destOrd="8" presId="urn:microsoft.com/office/officeart/2005/8/layout/hList1"/>
    <dgm:cxn modelId="{E8B9D30C-47D1-4DA2-9995-16383DF03918}" srcId="{5CD57087-5DDC-4434-B2A4-D7D00FB82F9C}" destId="{D924A3D6-C80B-4845-9B7F-A85A81515A91}" srcOrd="1" destOrd="0" parTransId="{DBF97972-1670-4492-B097-9E652FD01012}" sibTransId="{799EE2F5-1F18-4BA6-B3A7-75AD3013029D}"/>
    <dgm:cxn modelId="{BFDC0F16-BDFA-41D7-839C-44D3DA1F6122}" srcId="{3FC8F150-A37C-4579-B17A-B9F8287E5210}" destId="{EDD68B75-EB80-430A-8049-11A1DE911774}" srcOrd="2" destOrd="0" parTransId="{4BE4B717-8302-49A2-B5B1-D716A625E341}" sibTransId="{BF06750E-69E7-4971-AAE0-BFEC4A585056}"/>
    <dgm:cxn modelId="{ED12DD19-0506-40DA-8E00-8DC644618A99}" type="presOf" srcId="{38BD7DEC-6DCA-42CA-90A6-CF05119AF639}" destId="{A2C44E1A-AE14-4338-9303-22DCAE05D91F}" srcOrd="0" destOrd="2" presId="urn:microsoft.com/office/officeart/2005/8/layout/hList1"/>
    <dgm:cxn modelId="{ED18271D-CD98-4140-A023-FFA0FBC5C924}" srcId="{A0FE3A2F-5BA1-4318-A5D8-C77FEC542004}" destId="{D7CFF977-2B19-4F70-8F1C-4725BE99D0BE}" srcOrd="1" destOrd="0" parTransId="{693E1D2F-99F4-467B-99AF-0B30494C48BB}" sibTransId="{6A0F31D4-4DEB-48B6-B82A-B34ECC8507D0}"/>
    <dgm:cxn modelId="{88FF7030-0962-4732-8120-056D1E305739}" srcId="{F31CB57E-E45B-40E0-AF6E-FF5B448943A5}" destId="{3A18BB69-F65F-4D7D-A2BE-F4A660D49028}" srcOrd="0" destOrd="0" parTransId="{B14D74A0-D1C7-49C2-9B87-CF43EC9B505D}" sibTransId="{8BBC4546-0A55-4647-B6A7-D87E0CB23529}"/>
    <dgm:cxn modelId="{EEAB8C32-5F2B-40B1-A927-9F98F5C92C54}" srcId="{3FC8F150-A37C-4579-B17A-B9F8287E5210}" destId="{316EDDF4-848A-4586-9207-B3F5709A7565}" srcOrd="1" destOrd="0" parTransId="{59DBB09B-C5E2-4259-90EF-A5FCB1C404C9}" sibTransId="{F146EF2A-8F56-45CB-84AA-CA0A0164A0DB}"/>
    <dgm:cxn modelId="{1F9C4835-934E-4152-8E7E-EA16B4076AF1}" srcId="{6E83351C-89A8-4FC2-8385-B2E7D33A7E14}" destId="{5CD57087-5DDC-4434-B2A4-D7D00FB82F9C}" srcOrd="1" destOrd="0" parTransId="{306D239E-0381-423C-AA05-01BBE335BD2E}" sibTransId="{567E2DF9-4D77-4825-8D2B-2A7C7A26B31B}"/>
    <dgm:cxn modelId="{C282F43E-5DBE-4467-AD1E-F1A899A0A615}" type="presOf" srcId="{F31CB57E-E45B-40E0-AF6E-FF5B448943A5}" destId="{A2C44E1A-AE14-4338-9303-22DCAE05D91F}" srcOrd="0" destOrd="6" presId="urn:microsoft.com/office/officeart/2005/8/layout/hList1"/>
    <dgm:cxn modelId="{89595E5E-E7BF-4671-8C6E-B97C201C6ACF}" srcId="{D924A3D6-C80B-4845-9B7F-A85A81515A91}" destId="{3EF1C76E-2D78-4E76-A635-AC3E7B7E67C9}" srcOrd="0" destOrd="0" parTransId="{0E1CB617-1C84-4C52-B479-07DC6242DEB3}" sibTransId="{E051254F-08E8-4C84-A713-0E791F833FC0}"/>
    <dgm:cxn modelId="{B40C5963-C86E-4EF3-AB78-14EC84D0CBB4}" type="presOf" srcId="{BC5641E2-EB71-4AC4-846C-2563A348987F}" destId="{D14499BB-540F-45AB-955D-142407B2DD20}" srcOrd="0" destOrd="0" presId="urn:microsoft.com/office/officeart/2005/8/layout/hList1"/>
    <dgm:cxn modelId="{EC9DDA46-3A6E-46B3-9A8D-DE0F8C765C26}" srcId="{38BD7DEC-6DCA-42CA-90A6-CF05119AF639}" destId="{2EEAEDF5-B804-4B1A-98C8-F75508F792DF}" srcOrd="1" destOrd="0" parTransId="{2593B4E4-2322-4BC4-9BBA-1C95AA5E9229}" sibTransId="{0B47C60A-6DAD-46DC-85D9-5D203CE1B14A}"/>
    <dgm:cxn modelId="{FDFAF74B-B38D-4ADC-8BBE-CF3682303B33}" type="presOf" srcId="{3FC8F150-A37C-4579-B17A-B9F8287E5210}" destId="{D14499BB-540F-45AB-955D-142407B2DD20}" srcOrd="0" destOrd="4" presId="urn:microsoft.com/office/officeart/2005/8/layout/hList1"/>
    <dgm:cxn modelId="{D15FCF6E-FF1A-42A7-90E5-CCCBE4D00770}" type="presOf" srcId="{10699298-C1EF-494B-84C4-AA7C64F456A8}" destId="{A2C44E1A-AE14-4338-9303-22DCAE05D91F}" srcOrd="0" destOrd="0" presId="urn:microsoft.com/office/officeart/2005/8/layout/hList1"/>
    <dgm:cxn modelId="{3C497775-588C-4715-B157-287D332E2427}" type="presOf" srcId="{6E83351C-89A8-4FC2-8385-B2E7D33A7E14}" destId="{2CAD3D6E-37D6-4620-96B4-CCC99F2CE283}" srcOrd="0" destOrd="0" presId="urn:microsoft.com/office/officeart/2005/8/layout/hList1"/>
    <dgm:cxn modelId="{75F9CA5A-DB96-4432-A92C-1ED16C8360C7}" type="presOf" srcId="{5CDA9AC7-273E-4F35-83E3-002F756D8537}" destId="{A2C44E1A-AE14-4338-9303-22DCAE05D91F}" srcOrd="0" destOrd="5" presId="urn:microsoft.com/office/officeart/2005/8/layout/hList1"/>
    <dgm:cxn modelId="{169BD888-2275-463C-8E47-999FE94B7D9D}" type="presOf" srcId="{D7CFF977-2B19-4F70-8F1C-4725BE99D0BE}" destId="{A2C44E1A-AE14-4338-9303-22DCAE05D91F}" srcOrd="0" destOrd="1" presId="urn:microsoft.com/office/officeart/2005/8/layout/hList1"/>
    <dgm:cxn modelId="{3BFF9190-B9F0-47F6-BBF0-1FE935228FC4}" srcId="{6E83351C-89A8-4FC2-8385-B2E7D33A7E14}" destId="{A0FE3A2F-5BA1-4318-A5D8-C77FEC542004}" srcOrd="0" destOrd="0" parTransId="{63B940C4-BAE7-401A-82FF-E7BA5687D5DC}" sibTransId="{67EF4DCA-9447-424C-8240-CF991522785E}"/>
    <dgm:cxn modelId="{0FC2BB90-1360-487A-AC29-2212C4BDBB6F}" srcId="{5CD57087-5DDC-4434-B2A4-D7D00FB82F9C}" destId="{3FC8F150-A37C-4579-B17A-B9F8287E5210}" srcOrd="2" destOrd="0" parTransId="{AE54A0A0-6E2B-4C27-88CF-DF4D5B9C3514}" sibTransId="{A338E743-DEA4-4717-908A-A501DDE6125C}"/>
    <dgm:cxn modelId="{E8395893-574A-4B12-971A-C422D1EF6AD4}" type="presOf" srcId="{EDD68B75-EB80-430A-8049-11A1DE911774}" destId="{D14499BB-540F-45AB-955D-142407B2DD20}" srcOrd="0" destOrd="7" presId="urn:microsoft.com/office/officeart/2005/8/layout/hList1"/>
    <dgm:cxn modelId="{96B6B69B-B7F2-4800-B17D-42F654E40ABF}" srcId="{3FC8F150-A37C-4579-B17A-B9F8287E5210}" destId="{16EDE022-16F7-42EC-94DC-1A7028AA06A4}" srcOrd="0" destOrd="0" parTransId="{3F88B9E8-63CA-42FB-9777-E5ED4D86A1ED}" sibTransId="{74115D6B-ED55-456E-AAE3-DA89E591F558}"/>
    <dgm:cxn modelId="{D4937D9D-FEFB-4ACB-8D2B-4E038CA92DF5}" type="presOf" srcId="{D924A3D6-C80B-4845-9B7F-A85A81515A91}" destId="{D14499BB-540F-45AB-955D-142407B2DD20}" srcOrd="0" destOrd="1" presId="urn:microsoft.com/office/officeart/2005/8/layout/hList1"/>
    <dgm:cxn modelId="{E2CC9FA4-5D5D-4400-9A4B-B512D7083E4F}" type="presOf" srcId="{207857DB-1B36-4821-A4E0-9F890CB120DE}" destId="{A2C44E1A-AE14-4338-9303-22DCAE05D91F}" srcOrd="0" destOrd="3" presId="urn:microsoft.com/office/officeart/2005/8/layout/hList1"/>
    <dgm:cxn modelId="{8867B8A6-8EFA-4DBC-B664-1A34CFF6686E}" srcId="{A0FE3A2F-5BA1-4318-A5D8-C77FEC542004}" destId="{10699298-C1EF-494B-84C4-AA7C64F456A8}" srcOrd="0" destOrd="0" parTransId="{8C30C8A9-988F-4739-996A-36351D7E0339}" sibTransId="{F8BD16F0-6316-4998-B16D-28203B74A47A}"/>
    <dgm:cxn modelId="{99CB2FA9-9009-473D-8748-7081110BA332}" srcId="{A0FE3A2F-5BA1-4318-A5D8-C77FEC542004}" destId="{38BD7DEC-6DCA-42CA-90A6-CF05119AF639}" srcOrd="2" destOrd="0" parTransId="{2C1121A3-95FD-4EFB-BE5F-9CA63FD753C6}" sibTransId="{CDD50372-E277-4FF5-8E9E-0C61E8CAEE50}"/>
    <dgm:cxn modelId="{079987AF-A067-46BC-9A93-871893E6EEC6}" type="presOf" srcId="{16EDE022-16F7-42EC-94DC-1A7028AA06A4}" destId="{D14499BB-540F-45AB-955D-142407B2DD20}" srcOrd="0" destOrd="5" presId="urn:microsoft.com/office/officeart/2005/8/layout/hList1"/>
    <dgm:cxn modelId="{1AD8E5B4-2AC4-4D3F-BAE2-2775C62A9070}" type="presOf" srcId="{3A18BB69-F65F-4D7D-A2BE-F4A660D49028}" destId="{A2C44E1A-AE14-4338-9303-22DCAE05D91F}" srcOrd="0" destOrd="7" presId="urn:microsoft.com/office/officeart/2005/8/layout/hList1"/>
    <dgm:cxn modelId="{A959F3B6-A2C6-4B80-81EA-C751080FBA54}" srcId="{5CD57087-5DDC-4434-B2A4-D7D00FB82F9C}" destId="{BC5641E2-EB71-4AC4-846C-2563A348987F}" srcOrd="0" destOrd="0" parTransId="{97F2CD47-87CA-4344-99B2-E168CAA7C1A6}" sibTransId="{CC68A074-6CB2-4D7F-A42F-0A742E60BC7E}"/>
    <dgm:cxn modelId="{9FE6C1B8-8DBE-4790-B07C-97730086CF85}" type="presOf" srcId="{A0FE3A2F-5BA1-4318-A5D8-C77FEC542004}" destId="{380A2EEA-3ADE-4353-BD1C-283C23AAE27B}" srcOrd="0" destOrd="0" presId="urn:microsoft.com/office/officeart/2005/8/layout/hList1"/>
    <dgm:cxn modelId="{84E671BA-C002-4048-9971-EDFC10352469}" srcId="{3FC8F150-A37C-4579-B17A-B9F8287E5210}" destId="{2A5AE5FD-32DE-4CF8-BED0-8A04DAB967DB}" srcOrd="3" destOrd="0" parTransId="{86329AA3-EFA0-4934-9F3D-6F05EE6B785E}" sibTransId="{865C9625-8F36-41EB-98FB-81D3BA20EC08}"/>
    <dgm:cxn modelId="{8755E9CA-1F22-4CEC-9515-935BAFD2E8AB}" srcId="{D924A3D6-C80B-4845-9B7F-A85A81515A91}" destId="{302C0A3D-E650-4FCC-8F5F-3ECBB4F251EA}" srcOrd="1" destOrd="0" parTransId="{2BABD903-63CD-4B02-8359-EA2321699DF4}" sibTransId="{6C623E0B-0540-428E-892E-97FCB610165B}"/>
    <dgm:cxn modelId="{9324F5D1-1935-49FC-A761-94498C74BE01}" type="presOf" srcId="{316EDDF4-848A-4586-9207-B3F5709A7565}" destId="{D14499BB-540F-45AB-955D-142407B2DD20}" srcOrd="0" destOrd="6" presId="urn:microsoft.com/office/officeart/2005/8/layout/hList1"/>
    <dgm:cxn modelId="{DCB216D4-49CC-448B-9213-145EBAD7B5B3}" type="presOf" srcId="{302C0A3D-E650-4FCC-8F5F-3ECBB4F251EA}" destId="{D14499BB-540F-45AB-955D-142407B2DD20}" srcOrd="0" destOrd="3" presId="urn:microsoft.com/office/officeart/2005/8/layout/hList1"/>
    <dgm:cxn modelId="{82E1B8E9-6C16-4B92-A498-6B006E514E61}" type="presOf" srcId="{2EEAEDF5-B804-4B1A-98C8-F75508F792DF}" destId="{A2C44E1A-AE14-4338-9303-22DCAE05D91F}" srcOrd="0" destOrd="4" presId="urn:microsoft.com/office/officeart/2005/8/layout/hList1"/>
    <dgm:cxn modelId="{8A4DD3E9-6E18-4D35-8902-9E8490442FE0}" type="presOf" srcId="{5CD57087-5DDC-4434-B2A4-D7D00FB82F9C}" destId="{F3DF5045-E490-4B01-B1C0-E989374CC8E0}" srcOrd="0" destOrd="0" presId="urn:microsoft.com/office/officeart/2005/8/layout/hList1"/>
    <dgm:cxn modelId="{C09A78EA-4930-4343-8B4B-3DCDA51D9984}" srcId="{38BD7DEC-6DCA-42CA-90A6-CF05119AF639}" destId="{207857DB-1B36-4821-A4E0-9F890CB120DE}" srcOrd="0" destOrd="0" parTransId="{B10695DA-08C0-4C82-AFC3-B587A4E9509B}" sibTransId="{002D66D3-1EE4-4B6D-BCF1-7C9E7D0E5C98}"/>
    <dgm:cxn modelId="{3BD20BEF-2D43-4D8D-A8C7-BD8C1B36CFF4}" srcId="{38BD7DEC-6DCA-42CA-90A6-CF05119AF639}" destId="{5CDA9AC7-273E-4F35-83E3-002F756D8537}" srcOrd="2" destOrd="0" parTransId="{F0DDB7B8-69CF-4226-B82D-022E24AB7CC1}" sibTransId="{E90ADC3D-9C6C-4A40-9D45-5735841D8D38}"/>
    <dgm:cxn modelId="{BA6770F3-8611-4E51-B738-0582B121F772}" type="presOf" srcId="{3EF1C76E-2D78-4E76-A635-AC3E7B7E67C9}" destId="{D14499BB-540F-45AB-955D-142407B2DD20}" srcOrd="0" destOrd="2" presId="urn:microsoft.com/office/officeart/2005/8/layout/hList1"/>
    <dgm:cxn modelId="{15531410-86DC-4A0A-AE6F-60500746E8AF}" type="presParOf" srcId="{2CAD3D6E-37D6-4620-96B4-CCC99F2CE283}" destId="{36E70C1B-E6DF-46A8-805B-3805D83602B0}" srcOrd="0" destOrd="0" presId="urn:microsoft.com/office/officeart/2005/8/layout/hList1"/>
    <dgm:cxn modelId="{7867FE62-E2C8-43A2-956B-145D2979886C}" type="presParOf" srcId="{36E70C1B-E6DF-46A8-805B-3805D83602B0}" destId="{380A2EEA-3ADE-4353-BD1C-283C23AAE27B}" srcOrd="0" destOrd="0" presId="urn:microsoft.com/office/officeart/2005/8/layout/hList1"/>
    <dgm:cxn modelId="{AEA69C2F-F1F8-434B-980E-FB3FABC4A765}" type="presParOf" srcId="{36E70C1B-E6DF-46A8-805B-3805D83602B0}" destId="{A2C44E1A-AE14-4338-9303-22DCAE05D91F}" srcOrd="1" destOrd="0" presId="urn:microsoft.com/office/officeart/2005/8/layout/hList1"/>
    <dgm:cxn modelId="{29F87089-6928-41C0-91C5-C8C67E6A5B09}" type="presParOf" srcId="{2CAD3D6E-37D6-4620-96B4-CCC99F2CE283}" destId="{00E23D6A-6C34-4C63-ACF5-5EDF5E4E5F13}" srcOrd="1" destOrd="0" presId="urn:microsoft.com/office/officeart/2005/8/layout/hList1"/>
    <dgm:cxn modelId="{63BF5E79-DF83-4A3A-8203-3B9B6B518EF2}" type="presParOf" srcId="{2CAD3D6E-37D6-4620-96B4-CCC99F2CE283}" destId="{DDA99750-6D6E-4653-BDC5-D964E8235C8C}" srcOrd="2" destOrd="0" presId="urn:microsoft.com/office/officeart/2005/8/layout/hList1"/>
    <dgm:cxn modelId="{A94394AD-1299-4E10-BF25-1445853391E1}" type="presParOf" srcId="{DDA99750-6D6E-4653-BDC5-D964E8235C8C}" destId="{F3DF5045-E490-4B01-B1C0-E989374CC8E0}" srcOrd="0" destOrd="0" presId="urn:microsoft.com/office/officeart/2005/8/layout/hList1"/>
    <dgm:cxn modelId="{320BDBC3-8789-44E7-9B10-091051E4C7DE}" type="presParOf" srcId="{DDA99750-6D6E-4653-BDC5-D964E8235C8C}" destId="{D14499BB-540F-45AB-955D-142407B2DD2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DBF1C1-6429-404F-BCEC-F843514E8E13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0"/>
      <dgm:spPr/>
    </dgm:pt>
    <dgm:pt modelId="{6ED67E68-77A4-4361-9AF3-FCD9F25B930A}">
      <dgm:prSet phldrT="[Texto]" phldr="1"/>
      <dgm:spPr/>
      <dgm:t>
        <a:bodyPr/>
        <a:lstStyle/>
        <a:p>
          <a:endParaRPr lang="es-ES"/>
        </a:p>
      </dgm:t>
    </dgm:pt>
    <dgm:pt modelId="{ADAF4648-5AAA-4C5E-8B00-C7FBE8D15D29}" type="parTrans" cxnId="{61D85CA0-0C7C-433A-82CD-804D8B086EC0}">
      <dgm:prSet/>
      <dgm:spPr/>
    </dgm:pt>
    <dgm:pt modelId="{6CD16B1C-E96C-44E5-8765-7418B7E03D71}" type="sibTrans" cxnId="{61D85CA0-0C7C-433A-82CD-804D8B086EC0}">
      <dgm:prSet/>
      <dgm:spPr/>
    </dgm:pt>
    <dgm:pt modelId="{E5DD0D1D-5A18-414C-ABBE-65BBC7B17691}" type="pres">
      <dgm:prSet presAssocID="{62DBF1C1-6429-404F-BCEC-F843514E8E13}" presName="Name0" presStyleCnt="0">
        <dgm:presLayoutVars>
          <dgm:dir/>
          <dgm:animLvl val="lvl"/>
          <dgm:resizeHandles val="exact"/>
        </dgm:presLayoutVars>
      </dgm:prSet>
      <dgm:spPr/>
    </dgm:pt>
    <dgm:pt modelId="{A498830D-D0ED-4E62-9E1B-855F7FBA99A0}" type="pres">
      <dgm:prSet presAssocID="{62DBF1C1-6429-404F-BCEC-F843514E8E13}" presName="dummy" presStyleCnt="0"/>
      <dgm:spPr/>
    </dgm:pt>
    <dgm:pt modelId="{188900C6-C7A3-441F-8D92-E7B1D8C064F4}" type="pres">
      <dgm:prSet presAssocID="{62DBF1C1-6429-404F-BCEC-F843514E8E13}" presName="linH" presStyleCnt="0"/>
      <dgm:spPr/>
    </dgm:pt>
    <dgm:pt modelId="{046B3EF3-F2E3-4A29-910C-FB3B4BB51B11}" type="pres">
      <dgm:prSet presAssocID="{62DBF1C1-6429-404F-BCEC-F843514E8E13}" presName="padding1" presStyleCnt="0"/>
      <dgm:spPr/>
    </dgm:pt>
    <dgm:pt modelId="{5DAF76E0-5F62-446C-B84B-4A0BB53EDC5C}" type="pres">
      <dgm:prSet presAssocID="{6ED67E68-77A4-4361-9AF3-FCD9F25B930A}" presName="linV" presStyleCnt="0"/>
      <dgm:spPr/>
    </dgm:pt>
    <dgm:pt modelId="{42B2F716-100A-4388-9BBE-9F6B63425591}" type="pres">
      <dgm:prSet presAssocID="{6ED67E68-77A4-4361-9AF3-FCD9F25B930A}" presName="spVertical1" presStyleCnt="0"/>
      <dgm:spPr/>
    </dgm:pt>
    <dgm:pt modelId="{04AFD3C0-72B4-4686-84F4-EA57F9AA077D}" type="pres">
      <dgm:prSet presAssocID="{6ED67E68-77A4-4361-9AF3-FCD9F25B930A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F3E10D86-0290-4FD1-AB29-6B09AF2BF4F6}" type="pres">
      <dgm:prSet presAssocID="{6ED67E68-77A4-4361-9AF3-FCD9F25B930A}" presName="spVertical2" presStyleCnt="0"/>
      <dgm:spPr/>
    </dgm:pt>
    <dgm:pt modelId="{89AF540A-A948-4BC8-9B95-D03E78F4533B}" type="pres">
      <dgm:prSet presAssocID="{6ED67E68-77A4-4361-9AF3-FCD9F25B930A}" presName="spVertical3" presStyleCnt="0"/>
      <dgm:spPr/>
    </dgm:pt>
    <dgm:pt modelId="{02B16452-FD11-484B-B9AD-F04E3866CA10}" type="pres">
      <dgm:prSet presAssocID="{62DBF1C1-6429-404F-BCEC-F843514E8E13}" presName="padding2" presStyleCnt="0"/>
      <dgm:spPr/>
    </dgm:pt>
    <dgm:pt modelId="{3D7E79ED-AB2B-4F67-AC98-32313CB561F3}" type="pres">
      <dgm:prSet presAssocID="{62DBF1C1-6429-404F-BCEC-F843514E8E13}" presName="negArrow" presStyleCnt="0"/>
      <dgm:spPr/>
    </dgm:pt>
    <dgm:pt modelId="{EB4F6A71-BF47-4B22-A111-2E479A33139C}" type="pres">
      <dgm:prSet presAssocID="{62DBF1C1-6429-404F-BCEC-F843514E8E13}" presName="backgroundArrow" presStyleLbl="node1" presStyleIdx="0" presStyleCnt="1"/>
      <dgm:spPr/>
    </dgm:pt>
  </dgm:ptLst>
  <dgm:cxnLst>
    <dgm:cxn modelId="{8751FF9E-502D-48CD-9586-4A0C7921FC64}" type="presOf" srcId="{62DBF1C1-6429-404F-BCEC-F843514E8E13}" destId="{E5DD0D1D-5A18-414C-ABBE-65BBC7B17691}" srcOrd="0" destOrd="0" presId="urn:microsoft.com/office/officeart/2005/8/layout/hProcess3"/>
    <dgm:cxn modelId="{61D85CA0-0C7C-433A-82CD-804D8B086EC0}" srcId="{62DBF1C1-6429-404F-BCEC-F843514E8E13}" destId="{6ED67E68-77A4-4361-9AF3-FCD9F25B930A}" srcOrd="0" destOrd="0" parTransId="{ADAF4648-5AAA-4C5E-8B00-C7FBE8D15D29}" sibTransId="{6CD16B1C-E96C-44E5-8765-7418B7E03D71}"/>
    <dgm:cxn modelId="{1E3927DC-5A24-4B22-8439-44A23BAB9FAF}" type="presOf" srcId="{6ED67E68-77A4-4361-9AF3-FCD9F25B930A}" destId="{04AFD3C0-72B4-4686-84F4-EA57F9AA077D}" srcOrd="0" destOrd="0" presId="urn:microsoft.com/office/officeart/2005/8/layout/hProcess3"/>
    <dgm:cxn modelId="{9F4AE786-EFF0-4F6E-8801-E11BE9ECF27F}" type="presParOf" srcId="{E5DD0D1D-5A18-414C-ABBE-65BBC7B17691}" destId="{A498830D-D0ED-4E62-9E1B-855F7FBA99A0}" srcOrd="0" destOrd="0" presId="urn:microsoft.com/office/officeart/2005/8/layout/hProcess3"/>
    <dgm:cxn modelId="{AA90F406-6AD7-4D3C-9442-31693D8A9036}" type="presParOf" srcId="{E5DD0D1D-5A18-414C-ABBE-65BBC7B17691}" destId="{188900C6-C7A3-441F-8D92-E7B1D8C064F4}" srcOrd="1" destOrd="0" presId="urn:microsoft.com/office/officeart/2005/8/layout/hProcess3"/>
    <dgm:cxn modelId="{94E1222D-E772-40E6-B807-B02A30071B26}" type="presParOf" srcId="{188900C6-C7A3-441F-8D92-E7B1D8C064F4}" destId="{046B3EF3-F2E3-4A29-910C-FB3B4BB51B11}" srcOrd="0" destOrd="0" presId="urn:microsoft.com/office/officeart/2005/8/layout/hProcess3"/>
    <dgm:cxn modelId="{94969BF0-F1A6-4997-ABC3-7F60582C16F0}" type="presParOf" srcId="{188900C6-C7A3-441F-8D92-E7B1D8C064F4}" destId="{5DAF76E0-5F62-446C-B84B-4A0BB53EDC5C}" srcOrd="1" destOrd="0" presId="urn:microsoft.com/office/officeart/2005/8/layout/hProcess3"/>
    <dgm:cxn modelId="{4FAA5379-2F02-4543-A9CF-40DE78EFEA4E}" type="presParOf" srcId="{5DAF76E0-5F62-446C-B84B-4A0BB53EDC5C}" destId="{42B2F716-100A-4388-9BBE-9F6B63425591}" srcOrd="0" destOrd="0" presId="urn:microsoft.com/office/officeart/2005/8/layout/hProcess3"/>
    <dgm:cxn modelId="{7E178ED1-E7C1-4D14-BD1C-E71FB7FEF9D7}" type="presParOf" srcId="{5DAF76E0-5F62-446C-B84B-4A0BB53EDC5C}" destId="{04AFD3C0-72B4-4686-84F4-EA57F9AA077D}" srcOrd="1" destOrd="0" presId="urn:microsoft.com/office/officeart/2005/8/layout/hProcess3"/>
    <dgm:cxn modelId="{79D1B00A-6D7E-4277-A80F-96C3A1752B49}" type="presParOf" srcId="{5DAF76E0-5F62-446C-B84B-4A0BB53EDC5C}" destId="{F3E10D86-0290-4FD1-AB29-6B09AF2BF4F6}" srcOrd="2" destOrd="0" presId="urn:microsoft.com/office/officeart/2005/8/layout/hProcess3"/>
    <dgm:cxn modelId="{FD6E6118-2E1A-4AA8-9260-07146AE111C9}" type="presParOf" srcId="{5DAF76E0-5F62-446C-B84B-4A0BB53EDC5C}" destId="{89AF540A-A948-4BC8-9B95-D03E78F4533B}" srcOrd="3" destOrd="0" presId="urn:microsoft.com/office/officeart/2005/8/layout/hProcess3"/>
    <dgm:cxn modelId="{C2B6E800-B214-40AB-8C8D-8C67D143BACF}" type="presParOf" srcId="{188900C6-C7A3-441F-8D92-E7B1D8C064F4}" destId="{02B16452-FD11-484B-B9AD-F04E3866CA10}" srcOrd="2" destOrd="0" presId="urn:microsoft.com/office/officeart/2005/8/layout/hProcess3"/>
    <dgm:cxn modelId="{5E2E79FD-C802-41F9-8579-5303F572812D}" type="presParOf" srcId="{188900C6-C7A3-441F-8D92-E7B1D8C064F4}" destId="{3D7E79ED-AB2B-4F67-AC98-32313CB561F3}" srcOrd="3" destOrd="0" presId="urn:microsoft.com/office/officeart/2005/8/layout/hProcess3"/>
    <dgm:cxn modelId="{6D84D35A-9D43-4EDA-9510-BE166B3321CA}" type="presParOf" srcId="{188900C6-C7A3-441F-8D92-E7B1D8C064F4}" destId="{EB4F6A71-BF47-4B22-A111-2E479A33139C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0A2EEA-3ADE-4353-BD1C-283C23AAE27B}">
      <dsp:nvSpPr>
        <dsp:cNvPr id="0" name=""/>
        <dsp:cNvSpPr/>
      </dsp:nvSpPr>
      <dsp:spPr>
        <a:xfrm>
          <a:off x="55" y="88560"/>
          <a:ext cx="5272770" cy="633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 err="1">
              <a:solidFill>
                <a:schemeClr val="tx1"/>
              </a:solidFill>
              <a:latin typeface="Calibri"/>
              <a:ea typeface="Calibri"/>
              <a:cs typeface="Calibri"/>
            </a:rPr>
            <a:t>Product</a:t>
          </a:r>
          <a:r>
            <a:rPr lang="es-ES" sz="2200" kern="1200" dirty="0">
              <a:solidFill>
                <a:schemeClr val="tx1"/>
              </a:solidFill>
              <a:latin typeface="Calibri"/>
              <a:ea typeface="Calibri"/>
              <a:cs typeface="Calibri"/>
            </a:rPr>
            <a:t> </a:t>
          </a:r>
          <a:r>
            <a:rPr lang="es-ES" sz="2200" kern="1200" dirty="0" err="1">
              <a:solidFill>
                <a:schemeClr val="tx1"/>
              </a:solidFill>
              <a:latin typeface="Calibri"/>
              <a:ea typeface="Calibri"/>
              <a:cs typeface="Calibri"/>
            </a:rPr>
            <a:t>Costs</a:t>
          </a:r>
          <a:endParaRPr lang="en-US" sz="2200" kern="1200" dirty="0">
            <a:solidFill>
              <a:schemeClr val="tx1"/>
            </a:solidFill>
            <a:latin typeface="Calibri"/>
            <a:ea typeface="Calibri"/>
            <a:cs typeface="Calibri"/>
          </a:endParaRPr>
        </a:p>
      </dsp:txBody>
      <dsp:txXfrm>
        <a:off x="55" y="88560"/>
        <a:ext cx="5272770" cy="633600"/>
      </dsp:txXfrm>
    </dsp:sp>
    <dsp:sp modelId="{A2C44E1A-AE14-4338-9303-22DCAE05D91F}">
      <dsp:nvSpPr>
        <dsp:cNvPr id="0" name=""/>
        <dsp:cNvSpPr/>
      </dsp:nvSpPr>
      <dsp:spPr>
        <a:xfrm>
          <a:off x="55" y="722160"/>
          <a:ext cx="5272770" cy="41065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tx1"/>
              </a:solidFill>
              <a:latin typeface="Calibri"/>
              <a:ea typeface="Calibri"/>
              <a:cs typeface="Calibri"/>
            </a:rPr>
            <a:t>All costs directly tied with the acquisition or production of goods</a:t>
          </a:r>
          <a:r>
            <a:rPr lang="en-US" sz="2200" b="0" kern="1200" dirty="0">
              <a:solidFill>
                <a:schemeClr val="tx1"/>
              </a:solidFill>
              <a:latin typeface="Calibri"/>
              <a:ea typeface="Calibri"/>
              <a:cs typeface="Calibri"/>
            </a:rPr>
            <a:t>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200" b="1" kern="1200" dirty="0" err="1">
              <a:solidFill>
                <a:schemeClr val="tx1"/>
              </a:solidFill>
              <a:latin typeface="Calibri"/>
              <a:ea typeface="Calibri"/>
              <a:cs typeface="Calibri"/>
            </a:rPr>
            <a:t>Capitalized</a:t>
          </a:r>
          <a:r>
            <a:rPr lang="es-ES" sz="2200" b="1" kern="1200" dirty="0">
              <a:solidFill>
                <a:schemeClr val="tx1"/>
              </a:solidFill>
              <a:latin typeface="Calibri"/>
              <a:ea typeface="Calibri"/>
              <a:cs typeface="Calibri"/>
            </a:rPr>
            <a:t> in </a:t>
          </a:r>
          <a:r>
            <a:rPr lang="es-ES" sz="2200" b="1" kern="1200" dirty="0" err="1">
              <a:solidFill>
                <a:schemeClr val="tx1"/>
              </a:solidFill>
              <a:latin typeface="Calibri"/>
              <a:ea typeface="Calibri"/>
              <a:cs typeface="Calibri"/>
            </a:rPr>
            <a:t>the</a:t>
          </a:r>
          <a:r>
            <a:rPr lang="es-ES" sz="2200" b="1" kern="1200" dirty="0">
              <a:solidFill>
                <a:schemeClr val="tx1"/>
              </a:solidFill>
              <a:latin typeface="Calibri"/>
              <a:ea typeface="Calibri"/>
              <a:cs typeface="Calibri"/>
            </a:rPr>
            <a:t> </a:t>
          </a:r>
          <a:r>
            <a:rPr lang="es-ES" sz="2200" b="1" kern="1200" dirty="0" err="1">
              <a:solidFill>
                <a:schemeClr val="tx1"/>
              </a:solidFill>
              <a:latin typeface="Calibri"/>
              <a:ea typeface="Calibri"/>
              <a:cs typeface="Calibri"/>
            </a:rPr>
            <a:t>inventory</a:t>
          </a:r>
          <a:r>
            <a:rPr lang="es-ES" sz="2200" b="1" kern="1200" dirty="0">
              <a:solidFill>
                <a:schemeClr val="tx1"/>
              </a:solidFill>
              <a:latin typeface="Calibri"/>
              <a:ea typeface="Calibri"/>
              <a:cs typeface="Calibri"/>
            </a:rPr>
            <a:t> balance and </a:t>
          </a:r>
          <a:r>
            <a:rPr lang="es-ES" sz="2200" b="1" kern="1200" dirty="0" err="1">
              <a:solidFill>
                <a:schemeClr val="tx1"/>
              </a:solidFill>
              <a:latin typeface="Calibri"/>
              <a:ea typeface="Calibri"/>
              <a:cs typeface="Calibri"/>
            </a:rPr>
            <a:t>expensed</a:t>
          </a:r>
          <a:r>
            <a:rPr lang="es-ES" sz="2200" b="1" kern="1200" dirty="0">
              <a:solidFill>
                <a:schemeClr val="tx1"/>
              </a:solidFill>
              <a:latin typeface="Calibri"/>
              <a:ea typeface="Calibri"/>
              <a:cs typeface="Calibri"/>
            </a:rPr>
            <a:t> </a:t>
          </a:r>
          <a:r>
            <a:rPr lang="es-ES" sz="2200" b="1" kern="1200" dirty="0" err="1">
              <a:solidFill>
                <a:schemeClr val="tx1"/>
              </a:solidFill>
              <a:latin typeface="Calibri"/>
              <a:ea typeface="Calibri"/>
              <a:cs typeface="Calibri"/>
            </a:rPr>
            <a:t>when</a:t>
          </a:r>
          <a:r>
            <a:rPr lang="es-ES" sz="2200" b="1" kern="1200" dirty="0">
              <a:solidFill>
                <a:schemeClr val="tx1"/>
              </a:solidFill>
              <a:latin typeface="Calibri"/>
              <a:ea typeface="Calibri"/>
              <a:cs typeface="Calibri"/>
            </a:rPr>
            <a:t> </a:t>
          </a:r>
          <a:r>
            <a:rPr lang="es-ES" sz="2200" b="1" kern="1200" dirty="0" err="1">
              <a:solidFill>
                <a:schemeClr val="tx1"/>
              </a:solidFill>
              <a:latin typeface="Calibri"/>
              <a:ea typeface="Calibri"/>
              <a:cs typeface="Calibri"/>
            </a:rPr>
            <a:t>the</a:t>
          </a:r>
          <a:r>
            <a:rPr lang="es-ES" sz="2200" b="1" kern="1200" dirty="0">
              <a:solidFill>
                <a:schemeClr val="tx1"/>
              </a:solidFill>
              <a:latin typeface="Calibri"/>
              <a:ea typeface="Calibri"/>
              <a:cs typeface="Calibri"/>
            </a:rPr>
            <a:t> </a:t>
          </a:r>
          <a:r>
            <a:rPr lang="es-ES" sz="2200" b="1" kern="1200" dirty="0" err="1">
              <a:solidFill>
                <a:schemeClr val="tx1"/>
              </a:solidFill>
              <a:latin typeface="Calibri"/>
              <a:ea typeface="Calibri"/>
              <a:cs typeface="Calibri"/>
            </a:rPr>
            <a:t>product</a:t>
          </a:r>
          <a:r>
            <a:rPr lang="es-ES" sz="2200" b="1" kern="1200" dirty="0">
              <a:solidFill>
                <a:schemeClr val="tx1"/>
              </a:solidFill>
              <a:latin typeface="Calibri"/>
              <a:ea typeface="Calibri"/>
              <a:cs typeface="Calibri"/>
            </a:rPr>
            <a:t> </a:t>
          </a:r>
          <a:r>
            <a:rPr lang="es-ES" sz="2200" b="1" kern="1200" dirty="0" err="1">
              <a:solidFill>
                <a:schemeClr val="tx1"/>
              </a:solidFill>
              <a:latin typeface="Calibri"/>
              <a:ea typeface="Calibri"/>
              <a:cs typeface="Calibri"/>
            </a:rPr>
            <a:t>is</a:t>
          </a:r>
          <a:r>
            <a:rPr lang="es-ES" sz="2200" b="1" kern="1200" dirty="0">
              <a:solidFill>
                <a:schemeClr val="tx1"/>
              </a:solidFill>
              <a:latin typeface="Calibri"/>
              <a:ea typeface="Calibri"/>
              <a:cs typeface="Calibri"/>
            </a:rPr>
            <a:t> </a:t>
          </a:r>
          <a:r>
            <a:rPr lang="es-ES" sz="2200" b="1" kern="1200" dirty="0" err="1">
              <a:solidFill>
                <a:schemeClr val="tx1"/>
              </a:solidFill>
              <a:latin typeface="Calibri"/>
              <a:ea typeface="Calibri"/>
              <a:cs typeface="Calibri"/>
            </a:rPr>
            <a:t>sold</a:t>
          </a:r>
          <a:r>
            <a:rPr lang="es-ES" sz="2200" b="1" kern="1200" dirty="0">
              <a:solidFill>
                <a:schemeClr val="tx1"/>
              </a:solidFill>
              <a:latin typeface="Calibri"/>
              <a:ea typeface="Calibri"/>
              <a:cs typeface="Calibri"/>
            </a:rPr>
            <a:t>.</a:t>
          </a:r>
          <a:endParaRPr lang="es-ES" sz="2200" kern="1200" dirty="0">
            <a:solidFill>
              <a:schemeClr val="tx1"/>
            </a:solidFill>
            <a:latin typeface="Calibri"/>
            <a:ea typeface="Calibri"/>
            <a:cs typeface="Calibri"/>
          </a:endParaRPr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200" kern="1200" dirty="0" err="1">
              <a:solidFill>
                <a:schemeClr val="tx1"/>
              </a:solidFill>
              <a:latin typeface="Calibri"/>
              <a:ea typeface="Calibri"/>
              <a:cs typeface="Calibri"/>
            </a:rPr>
            <a:t>Manufacturing</a:t>
          </a:r>
          <a:r>
            <a:rPr lang="es-ES" sz="2200" kern="1200" dirty="0">
              <a:solidFill>
                <a:schemeClr val="tx1"/>
              </a:solidFill>
              <a:latin typeface="Calibri"/>
              <a:ea typeface="Calibri"/>
              <a:cs typeface="Calibri"/>
            </a:rPr>
            <a:t> </a:t>
          </a:r>
          <a:r>
            <a:rPr lang="es-ES" sz="2200" kern="1200" dirty="0" err="1">
              <a:solidFill>
                <a:schemeClr val="tx1"/>
              </a:solidFill>
              <a:latin typeface="Calibri"/>
              <a:ea typeface="Calibri"/>
              <a:cs typeface="Calibri"/>
            </a:rPr>
            <a:t>firms</a:t>
          </a:r>
          <a:r>
            <a:rPr lang="es-ES" sz="2200" kern="1200" dirty="0">
              <a:solidFill>
                <a:schemeClr val="tx1"/>
              </a:solidFill>
              <a:latin typeface="Calibri"/>
              <a:ea typeface="Calibri"/>
              <a:cs typeface="Calibri"/>
            </a:rPr>
            <a:t>: </a:t>
          </a:r>
        </a:p>
        <a:p>
          <a:pPr marL="457200" lvl="2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200" kern="1200" dirty="0">
              <a:solidFill>
                <a:schemeClr val="tx1"/>
              </a:solidFill>
              <a:latin typeface="Calibri"/>
              <a:ea typeface="Calibri"/>
              <a:cs typeface="Calibri"/>
            </a:rPr>
            <a:t>Direct material 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200" kern="1200" dirty="0">
              <a:solidFill>
                <a:schemeClr val="tx1"/>
              </a:solidFill>
              <a:latin typeface="Calibri"/>
              <a:ea typeface="Calibri"/>
              <a:cs typeface="Calibri"/>
            </a:rPr>
            <a:t>Direct labor</a:t>
          </a:r>
          <a:endParaRPr lang="en-US" sz="2200" kern="1200" dirty="0">
            <a:solidFill>
              <a:schemeClr val="tx1"/>
            </a:solidFill>
            <a:latin typeface="Calibri"/>
            <a:ea typeface="Calibri"/>
            <a:cs typeface="Calibri"/>
          </a:endParaRPr>
        </a:p>
        <a:p>
          <a:pPr marL="457200" lvl="2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200" kern="1200" dirty="0" err="1">
              <a:solidFill>
                <a:schemeClr val="tx1"/>
              </a:solidFill>
              <a:latin typeface="Calibri"/>
              <a:ea typeface="Calibri"/>
              <a:cs typeface="Calibri"/>
            </a:rPr>
            <a:t>Overhead</a:t>
          </a:r>
          <a:r>
            <a:rPr lang="es-ES" sz="2200" kern="1200" dirty="0">
              <a:solidFill>
                <a:schemeClr val="tx1"/>
              </a:solidFill>
              <a:latin typeface="Calibri"/>
              <a:ea typeface="Calibri"/>
              <a:cs typeface="Calibri"/>
            </a:rPr>
            <a:t> (</a:t>
          </a:r>
          <a:r>
            <a:rPr lang="es-ES" sz="2200" kern="1200" dirty="0" err="1">
              <a:solidFill>
                <a:schemeClr val="tx1"/>
              </a:solidFill>
              <a:latin typeface="Calibri"/>
              <a:ea typeface="Calibri"/>
              <a:cs typeface="Calibri"/>
            </a:rPr>
            <a:t>rent</a:t>
          </a:r>
          <a:r>
            <a:rPr lang="es-ES" sz="2200" kern="1200" dirty="0">
              <a:solidFill>
                <a:schemeClr val="tx1"/>
              </a:solidFill>
              <a:latin typeface="Calibri"/>
              <a:ea typeface="Calibri"/>
              <a:cs typeface="Calibri"/>
            </a:rPr>
            <a:t> and </a:t>
          </a:r>
          <a:r>
            <a:rPr lang="es-ES" sz="2200" kern="1200" dirty="0" err="1">
              <a:solidFill>
                <a:schemeClr val="tx1"/>
              </a:solidFill>
              <a:latin typeface="Calibri"/>
              <a:ea typeface="Calibri"/>
              <a:cs typeface="Calibri"/>
            </a:rPr>
            <a:t>utilities</a:t>
          </a:r>
          <a:r>
            <a:rPr lang="es-ES" sz="2200" kern="1200" dirty="0">
              <a:solidFill>
                <a:schemeClr val="tx1"/>
              </a:solidFill>
              <a:latin typeface="Calibri"/>
              <a:ea typeface="Calibri"/>
              <a:cs typeface="Calibri"/>
            </a:rPr>
            <a:t> </a:t>
          </a:r>
          <a:r>
            <a:rPr lang="es-ES" sz="2200" kern="1200" dirty="0" err="1">
              <a:solidFill>
                <a:schemeClr val="tx1"/>
              </a:solidFill>
              <a:latin typeface="Calibri"/>
              <a:ea typeface="Calibri"/>
              <a:cs typeface="Calibri"/>
            </a:rPr>
            <a:t>of</a:t>
          </a:r>
          <a:r>
            <a:rPr lang="es-ES" sz="2200" kern="1200" dirty="0">
              <a:solidFill>
                <a:schemeClr val="tx1"/>
              </a:solidFill>
              <a:latin typeface="Calibri"/>
              <a:ea typeface="Calibri"/>
              <a:cs typeface="Calibri"/>
            </a:rPr>
            <a:t> </a:t>
          </a:r>
          <a:r>
            <a:rPr lang="es-ES" sz="2200" kern="1200" dirty="0" err="1">
              <a:solidFill>
                <a:schemeClr val="tx1"/>
              </a:solidFill>
              <a:latin typeface="Calibri"/>
              <a:ea typeface="Calibri"/>
              <a:cs typeface="Calibri"/>
            </a:rPr>
            <a:t>the</a:t>
          </a:r>
          <a:r>
            <a:rPr lang="es-ES" sz="2200" kern="1200" dirty="0">
              <a:solidFill>
                <a:schemeClr val="tx1"/>
              </a:solidFill>
              <a:latin typeface="Calibri"/>
              <a:ea typeface="Calibri"/>
              <a:cs typeface="Calibri"/>
            </a:rPr>
            <a:t> </a:t>
          </a:r>
          <a:r>
            <a:rPr lang="es-ES" sz="2200" kern="1200" dirty="0" err="1">
              <a:solidFill>
                <a:schemeClr val="tx1"/>
              </a:solidFill>
              <a:latin typeface="Calibri"/>
              <a:ea typeface="Calibri"/>
              <a:cs typeface="Calibri"/>
            </a:rPr>
            <a:t>manufactoring</a:t>
          </a:r>
          <a:r>
            <a:rPr lang="es-ES" sz="2200" kern="1200" dirty="0">
              <a:solidFill>
                <a:schemeClr val="tx1"/>
              </a:solidFill>
              <a:latin typeface="Calibri"/>
              <a:ea typeface="Calibri"/>
              <a:cs typeface="Calibri"/>
            </a:rPr>
            <a:t> </a:t>
          </a:r>
          <a:r>
            <a:rPr lang="es-ES" sz="2200" kern="1200" dirty="0" err="1">
              <a:solidFill>
                <a:schemeClr val="tx1"/>
              </a:solidFill>
              <a:latin typeface="Calibri"/>
              <a:ea typeface="Calibri"/>
              <a:cs typeface="Calibri"/>
            </a:rPr>
            <a:t>plants</a:t>
          </a:r>
          <a:r>
            <a:rPr lang="es-ES" sz="2200" kern="1200" dirty="0">
              <a:solidFill>
                <a:schemeClr val="tx1"/>
              </a:solidFill>
              <a:latin typeface="Calibri"/>
              <a:ea typeface="Calibri"/>
              <a:cs typeface="Calibri"/>
            </a:rPr>
            <a:t>)</a:t>
          </a:r>
          <a:endParaRPr lang="en-US" sz="2200" kern="1200" dirty="0">
            <a:solidFill>
              <a:schemeClr val="tx1"/>
            </a:solidFill>
            <a:latin typeface="Calibri"/>
            <a:ea typeface="Calibri"/>
            <a:cs typeface="Calibri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200" kern="1200" dirty="0">
              <a:solidFill>
                <a:schemeClr val="tx1"/>
              </a:solidFill>
              <a:latin typeface="Calibri"/>
              <a:ea typeface="Calibri"/>
              <a:cs typeface="Calibri"/>
            </a:rPr>
            <a:t>Merchandising </a:t>
          </a:r>
          <a:r>
            <a:rPr lang="es-ES" sz="2200" kern="1200" dirty="0" err="1">
              <a:solidFill>
                <a:schemeClr val="tx1"/>
              </a:solidFill>
              <a:latin typeface="Calibri"/>
              <a:ea typeface="Calibri"/>
              <a:cs typeface="Calibri"/>
            </a:rPr>
            <a:t>firms</a:t>
          </a:r>
          <a:r>
            <a:rPr lang="es-ES" sz="2200" kern="1200" dirty="0">
              <a:solidFill>
                <a:schemeClr val="tx1"/>
              </a:solidFill>
              <a:latin typeface="Calibri"/>
              <a:ea typeface="Calibri"/>
              <a:cs typeface="Calibri"/>
            </a:rPr>
            <a:t>:</a:t>
          </a:r>
          <a:endParaRPr lang="en-US" sz="2200" kern="1200" dirty="0">
            <a:solidFill>
              <a:schemeClr val="tx1"/>
            </a:solidFill>
            <a:latin typeface="Calibri"/>
            <a:ea typeface="Calibri"/>
            <a:cs typeface="Calibri"/>
          </a:endParaRP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200" kern="1200" dirty="0">
              <a:solidFill>
                <a:schemeClr val="tx1"/>
              </a:solidFill>
              <a:latin typeface="Calibri"/>
              <a:ea typeface="Calibri"/>
              <a:cs typeface="Calibri"/>
            </a:rPr>
            <a:t> </a:t>
          </a:r>
          <a:r>
            <a:rPr lang="es-ES" sz="2200" kern="1200" dirty="0" err="1">
              <a:solidFill>
                <a:schemeClr val="tx1"/>
              </a:solidFill>
              <a:latin typeface="Calibri"/>
              <a:ea typeface="Calibri"/>
              <a:cs typeface="Calibri"/>
            </a:rPr>
            <a:t>acquisition</a:t>
          </a:r>
          <a:r>
            <a:rPr lang="es-ES" sz="2200" kern="1200" dirty="0">
              <a:solidFill>
                <a:schemeClr val="tx1"/>
              </a:solidFill>
              <a:latin typeface="Calibri"/>
              <a:ea typeface="Calibri"/>
              <a:cs typeface="Calibri"/>
            </a:rPr>
            <a:t> </a:t>
          </a:r>
          <a:r>
            <a:rPr lang="es-ES" sz="2200" kern="1200" dirty="0" err="1">
              <a:solidFill>
                <a:schemeClr val="tx1"/>
              </a:solidFill>
              <a:latin typeface="Calibri"/>
              <a:ea typeface="Calibri"/>
              <a:cs typeface="Calibri"/>
            </a:rPr>
            <a:t>costs</a:t>
          </a:r>
          <a:r>
            <a:rPr lang="es-ES" sz="2200" kern="1200" dirty="0">
              <a:solidFill>
                <a:schemeClr val="tx1"/>
              </a:solidFill>
              <a:latin typeface="Calibri"/>
              <a:ea typeface="Calibri"/>
              <a:cs typeface="Calibri"/>
            </a:rPr>
            <a:t>.</a:t>
          </a:r>
          <a:endParaRPr lang="en-US" sz="2200" kern="1200" dirty="0">
            <a:solidFill>
              <a:schemeClr val="tx1"/>
            </a:solidFill>
            <a:latin typeface="Calibri"/>
            <a:ea typeface="Calibri"/>
            <a:cs typeface="Calibri"/>
          </a:endParaRPr>
        </a:p>
      </dsp:txBody>
      <dsp:txXfrm>
        <a:off x="55" y="722160"/>
        <a:ext cx="5272770" cy="4106520"/>
      </dsp:txXfrm>
    </dsp:sp>
    <dsp:sp modelId="{F3DF5045-E490-4B01-B1C0-E989374CC8E0}">
      <dsp:nvSpPr>
        <dsp:cNvPr id="0" name=""/>
        <dsp:cNvSpPr/>
      </dsp:nvSpPr>
      <dsp:spPr>
        <a:xfrm>
          <a:off x="6011013" y="88560"/>
          <a:ext cx="5272770" cy="633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 err="1">
              <a:solidFill>
                <a:schemeClr val="tx1"/>
              </a:solidFill>
              <a:latin typeface="Calibri"/>
              <a:ea typeface="Calibri"/>
              <a:cs typeface="Calibri"/>
            </a:rPr>
            <a:t>Periodic</a:t>
          </a:r>
          <a:r>
            <a:rPr lang="es-ES" sz="2200" kern="1200" dirty="0">
              <a:solidFill>
                <a:schemeClr val="tx1"/>
              </a:solidFill>
              <a:latin typeface="Calibri"/>
              <a:ea typeface="Calibri"/>
              <a:cs typeface="Calibri"/>
            </a:rPr>
            <a:t> </a:t>
          </a:r>
          <a:r>
            <a:rPr lang="es-ES" sz="2200" kern="1200" dirty="0" err="1">
              <a:solidFill>
                <a:schemeClr val="tx1"/>
              </a:solidFill>
              <a:latin typeface="Calibri"/>
              <a:ea typeface="Calibri"/>
              <a:cs typeface="Calibri"/>
            </a:rPr>
            <a:t>Costs</a:t>
          </a:r>
          <a:endParaRPr lang="en-US" sz="2200" kern="1200" dirty="0" err="1">
            <a:solidFill>
              <a:schemeClr val="tx1"/>
            </a:solidFill>
            <a:latin typeface="Calibri"/>
            <a:ea typeface="Calibri"/>
            <a:cs typeface="Calibri"/>
          </a:endParaRPr>
        </a:p>
      </dsp:txBody>
      <dsp:txXfrm>
        <a:off x="6011013" y="88560"/>
        <a:ext cx="5272770" cy="633600"/>
      </dsp:txXfrm>
    </dsp:sp>
    <dsp:sp modelId="{D14499BB-540F-45AB-955D-142407B2DD20}">
      <dsp:nvSpPr>
        <dsp:cNvPr id="0" name=""/>
        <dsp:cNvSpPr/>
      </dsp:nvSpPr>
      <dsp:spPr>
        <a:xfrm>
          <a:off x="6011013" y="722160"/>
          <a:ext cx="5272770" cy="41065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>
              <a:solidFill>
                <a:schemeClr val="tx1"/>
              </a:solidFill>
              <a:latin typeface="Calibri"/>
              <a:ea typeface="Calibri"/>
              <a:cs typeface="Calibri"/>
            </a:rPr>
            <a:t>Expensed as ocurred.</a:t>
          </a:r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tx1"/>
              </a:solidFill>
              <a:latin typeface="Calibri"/>
              <a:ea typeface="Calibri"/>
              <a:cs typeface="Calibri"/>
            </a:rPr>
            <a:t>"Other operating expenses":</a:t>
          </a:r>
          <a:endParaRPr lang="es-ES" sz="2200" kern="1200" dirty="0">
            <a:solidFill>
              <a:schemeClr val="tx1"/>
            </a:solidFill>
            <a:latin typeface="Calibri"/>
            <a:ea typeface="Calibri"/>
            <a:cs typeface="Calibri"/>
          </a:endParaRPr>
        </a:p>
        <a:p>
          <a:pPr marL="457200" lvl="2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tx1"/>
              </a:solidFill>
              <a:latin typeface="Calibri"/>
              <a:ea typeface="Calibri"/>
              <a:cs typeface="Calibri"/>
            </a:rPr>
            <a:t>Abnormal waste of material during production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tx1"/>
              </a:solidFill>
              <a:latin typeface="Calibri"/>
              <a:ea typeface="Calibri"/>
              <a:cs typeface="Calibri"/>
            </a:rPr>
            <a:t>Product storage costs</a:t>
          </a:r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solidFill>
                <a:schemeClr val="tx1"/>
              </a:solidFill>
              <a:latin typeface="Calibri"/>
              <a:ea typeface="Calibri"/>
              <a:cs typeface="Calibri"/>
            </a:rPr>
            <a:t> SG&amp;A expenses:</a:t>
          </a:r>
          <a:endParaRPr lang="es-ES" sz="2200" kern="1200" dirty="0">
            <a:solidFill>
              <a:schemeClr val="tx1"/>
            </a:solidFill>
            <a:latin typeface="Calibri"/>
            <a:ea typeface="Calibri"/>
            <a:cs typeface="Calibri"/>
          </a:endParaRPr>
        </a:p>
        <a:p>
          <a:pPr marL="457200" lvl="2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0" kern="1200" dirty="0">
              <a:solidFill>
                <a:schemeClr val="tx1"/>
              </a:solidFill>
              <a:latin typeface="Calibri"/>
              <a:ea typeface="Calibri"/>
              <a:cs typeface="Calibri"/>
            </a:rPr>
            <a:t>Selling costs</a:t>
          </a:r>
        </a:p>
        <a:p>
          <a:pPr marL="457200" lvl="2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0" kern="1200" dirty="0">
              <a:solidFill>
                <a:schemeClr val="tx1"/>
              </a:solidFill>
              <a:latin typeface="Calibri"/>
              <a:ea typeface="Calibri"/>
              <a:cs typeface="Calibri"/>
            </a:rPr>
            <a:t>Marketing and advertising costs</a:t>
          </a:r>
        </a:p>
        <a:p>
          <a:pPr marL="457200" lvl="2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0" kern="1200" dirty="0">
              <a:solidFill>
                <a:schemeClr val="tx1"/>
              </a:solidFill>
              <a:latin typeface="Calibri"/>
              <a:ea typeface="Calibri"/>
              <a:cs typeface="Calibri"/>
            </a:rPr>
            <a:t>Salaries and comission for sales staff</a:t>
          </a:r>
        </a:p>
        <a:p>
          <a:pPr marL="457200" lvl="2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0" kern="1200" dirty="0">
              <a:solidFill>
                <a:schemeClr val="tx1"/>
              </a:solidFill>
              <a:latin typeface="Calibri"/>
              <a:ea typeface="Calibri"/>
              <a:cs typeface="Calibri"/>
            </a:rPr>
            <a:t>Administrative expenses</a:t>
          </a:r>
          <a:endParaRPr lang="es-ES" sz="2200" b="0" kern="1200" dirty="0">
            <a:solidFill>
              <a:schemeClr val="tx1"/>
            </a:solidFill>
            <a:latin typeface="Calibri"/>
            <a:ea typeface="Calibri"/>
            <a:cs typeface="Calibri"/>
          </a:endParaRPr>
        </a:p>
      </dsp:txBody>
      <dsp:txXfrm>
        <a:off x="6011013" y="722160"/>
        <a:ext cx="5272770" cy="41065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4F6A71-BF47-4B22-A111-2E479A33139C}">
      <dsp:nvSpPr>
        <dsp:cNvPr id="0" name=""/>
        <dsp:cNvSpPr/>
      </dsp:nvSpPr>
      <dsp:spPr>
        <a:xfrm>
          <a:off x="0" y="17076"/>
          <a:ext cx="9202614" cy="3600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AFD3C0-72B4-4686-84F4-EA57F9AA077D}">
      <dsp:nvSpPr>
        <dsp:cNvPr id="0" name=""/>
        <dsp:cNvSpPr/>
      </dsp:nvSpPr>
      <dsp:spPr>
        <a:xfrm>
          <a:off x="745056" y="917076"/>
          <a:ext cx="7549019" cy="18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508000" rIns="0" bIns="5080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0" kern="1200"/>
        </a:p>
      </dsp:txBody>
      <dsp:txXfrm>
        <a:off x="745056" y="917076"/>
        <a:ext cx="7549019" cy="180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Franklin Gothic Book"/>
              </a:rPr>
              <a:t>Click to move the slide</a:t>
            </a: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3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36" name="PlaceHolder 4"/>
          <p:cNvSpPr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37" name="PlaceHolder 5"/>
          <p:cNvSpPr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38" name="PlaceHolder 6"/>
          <p:cNvSpPr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5F45AC4D-EA4D-4717-874B-B60975FDE820}" type="slidenum">
              <a:rPr lang="en-US" sz="1400" b="0" strike="noStrike" spc="-1">
                <a:latin typeface="Times New Roman"/>
              </a:rPr>
              <a:t>‹Nº›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None/>
            </a:pPr>
            <a:fld id="{5F45AC4D-EA4D-4717-874B-B60975FDE820}" type="slidenum">
              <a:rPr lang="en-US" sz="1400" b="0" strike="noStrike" spc="-1" smtClean="0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653396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5900" indent="-215900">
              <a:lnSpc>
                <a:spcPct val="100000"/>
              </a:lnSpc>
              <a:buNone/>
            </a:pPr>
            <a:endParaRPr lang="en-US" sz="2000" b="0" strike="noStrike" spc="-1" dirty="0">
              <a:latin typeface="Arial"/>
              <a:cs typeface="Arial"/>
            </a:endParaRPr>
          </a:p>
        </p:txBody>
      </p:sp>
      <p:sp>
        <p:nvSpPr>
          <p:cNvPr id="508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A40A6C0-CF7C-4AFA-88B9-0B17DA29D9E3}" type="slidenum">
              <a:rPr lang="en-US" sz="1200" b="0" strike="noStrike" spc="-1">
                <a:latin typeface="Times New Roman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75867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1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14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7E2CD02-B4DA-4A12-8185-F8BD56FCFFB4}" type="slidenum">
              <a:rPr lang="en-US" sz="1200" b="0" strike="noStrike" spc="-1">
                <a:latin typeface="Times New Roman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r>
              <a:rPr lang="en-US" sz="2000" spc="-1" dirty="0">
                <a:latin typeface="Arial"/>
                <a:cs typeface="Arial"/>
              </a:rPr>
              <a:t>Next year: website means operating systems, not selling systems.</a:t>
            </a:r>
            <a:endParaRPr lang="es-ES" dirty="0"/>
          </a:p>
        </p:txBody>
      </p:sp>
      <p:sp>
        <p:nvSpPr>
          <p:cNvPr id="520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B5D2780-1677-4F5B-A6F5-D626BEB89D5D}" type="slidenum">
              <a:rPr lang="en-US" sz="1200" b="0" strike="noStrike" spc="-1">
                <a:latin typeface="Times New Roman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algn="l"/>
            <a:endParaRPr lang="en-US" sz="320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sz="4400" b="0" i="0" dirty="0">
                <a:effectLst/>
                <a:latin typeface="Söhne"/>
              </a:rPr>
              <a:t>Calculate Direct Costs for Each Product Type</a:t>
            </a:r>
            <a:endParaRPr lang="en-US" sz="4400" b="0" i="0">
              <a:effectLst/>
              <a:latin typeface="Söhne"/>
            </a:endParaRPr>
          </a:p>
          <a:p>
            <a:pPr algn="l"/>
            <a:r>
              <a:rPr lang="en-US" sz="4400" b="0" i="0" dirty="0">
                <a:solidFill>
                  <a:srgbClr val="D1D5DB"/>
                </a:solidFill>
                <a:effectLst/>
                <a:latin typeface="Söhne"/>
              </a:rPr>
              <a:t>Direct Costs (Product A) = ($20 for materials + $15 for labor) * 1,000 units = $35,000</a:t>
            </a:r>
            <a:endParaRPr lang="en-US" sz="4400" b="0" i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sz="4400" b="0" i="0" dirty="0">
                <a:solidFill>
                  <a:srgbClr val="D1D5DB"/>
                </a:solidFill>
                <a:effectLst/>
                <a:latin typeface="Söhne"/>
              </a:rPr>
              <a:t>Direct Costs (Product B) = ($30 for materials + $25 for labor) * 2,000 units = $110,000</a:t>
            </a:r>
            <a:endParaRPr lang="en-US" sz="4400" b="0" i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endParaRPr lang="en-US" sz="44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sz="4400" b="0" i="0" dirty="0">
                <a:effectLst/>
                <a:latin typeface="Söhne"/>
              </a:rPr>
              <a:t>Step 2: Calculate the Overhead Rate</a:t>
            </a:r>
            <a:endParaRPr lang="en-US" sz="4400" b="0" i="0">
              <a:effectLst/>
              <a:latin typeface="Söhne"/>
            </a:endParaRPr>
          </a:p>
          <a:p>
            <a:pPr algn="l"/>
            <a:r>
              <a:rPr lang="en-US" sz="4400" b="0" i="0" dirty="0">
                <a:solidFill>
                  <a:srgbClr val="D1D5DB"/>
                </a:solidFill>
                <a:effectLst/>
                <a:latin typeface="Söhne"/>
              </a:rPr>
              <a:t>Overhead rate = $60,000 (Total Overhead Costs) / 3,000 (Total Production Units)</a:t>
            </a:r>
            <a:endParaRPr lang="en-US" sz="4400" b="0" i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sz="4400" b="0" i="0" dirty="0">
                <a:solidFill>
                  <a:srgbClr val="D1D5DB"/>
                </a:solidFill>
                <a:effectLst/>
                <a:latin typeface="Söhne"/>
              </a:rPr>
              <a:t>Overhead rate = $20 per unit</a:t>
            </a:r>
            <a:endParaRPr lang="en-US" sz="4400" b="0" i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sz="4400" b="0" i="0" dirty="0">
                <a:effectLst/>
                <a:latin typeface="Söhne"/>
              </a:rPr>
              <a:t>Step 3: Calculate Overhead Costs Allocated to Each Product</a:t>
            </a:r>
            <a:endParaRPr lang="en-US" sz="4400" b="0" i="0">
              <a:effectLst/>
              <a:latin typeface="Söhne"/>
            </a:endParaRPr>
          </a:p>
          <a:p>
            <a:pPr algn="l"/>
            <a:r>
              <a:rPr lang="en-US" sz="4400" b="0" i="0" dirty="0">
                <a:solidFill>
                  <a:srgbClr val="D1D5DB"/>
                </a:solidFill>
                <a:effectLst/>
                <a:latin typeface="Söhne"/>
              </a:rPr>
              <a:t>Overhead for Product A = $20 (Overhead rate) * 1,000 (Units of A) = $20,000</a:t>
            </a:r>
            <a:endParaRPr lang="en-US" sz="4400" b="0" i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sz="4400" b="0" i="0" dirty="0">
                <a:solidFill>
                  <a:srgbClr val="D1D5DB"/>
                </a:solidFill>
                <a:effectLst/>
                <a:latin typeface="Söhne"/>
              </a:rPr>
              <a:t>Overhead for Product B = $20 (Overhead rate) * 2,000 (Units of B) = $40,000</a:t>
            </a:r>
            <a:endParaRPr lang="en-US" sz="4400" b="0" i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endParaRPr lang="en-US" sz="4400" b="0" i="0" dirty="0">
              <a:effectLst/>
              <a:latin typeface="Söhne"/>
            </a:endParaRPr>
          </a:p>
          <a:p>
            <a:pPr algn="l"/>
            <a:r>
              <a:rPr lang="en-US" sz="4400" b="0" i="0" dirty="0">
                <a:effectLst/>
                <a:latin typeface="Söhne"/>
              </a:rPr>
              <a:t>Finally Calculate the Total Cost per Unit for Each Product</a:t>
            </a:r>
            <a:endParaRPr lang="en-US" sz="4400" b="0" i="0">
              <a:effectLst/>
              <a:latin typeface="Söhne"/>
            </a:endParaRPr>
          </a:p>
          <a:p>
            <a:pPr algn="l"/>
            <a:r>
              <a:rPr lang="en-US" sz="4400" b="0" i="0" dirty="0">
                <a:solidFill>
                  <a:srgbClr val="D1D5DB"/>
                </a:solidFill>
                <a:effectLst/>
                <a:latin typeface="Söhne"/>
              </a:rPr>
              <a:t>Total Cost per Unit (Product A) = ($35,000 Direct Cost + $20,000 Overhead) / 1,000 units = $55 per unit</a:t>
            </a:r>
            <a:endParaRPr lang="en-US" sz="4400" b="0" i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r>
              <a:rPr lang="en-US" sz="4400" b="0" i="0" dirty="0">
                <a:solidFill>
                  <a:srgbClr val="D1D5DB"/>
                </a:solidFill>
                <a:effectLst/>
                <a:latin typeface="Söhne"/>
              </a:rPr>
              <a:t>Total Cost per Unit (Product B) = ($110,000 Direct Cost + $40,000 Overhead) / 2,000 units = $75 per unit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3200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520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B5D2780-1677-4F5B-A6F5-D626BEB89D5D}" type="slidenum">
              <a:rPr lang="en-US" sz="1200" b="0" strike="noStrike" spc="-1">
                <a:latin typeface="Times New Roman"/>
              </a:rPr>
              <a:t>14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827831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algn="l"/>
            <a:endParaRPr lang="en-US" sz="4400" i="0">
              <a:solidFill>
                <a:srgbClr val="000000"/>
              </a:solidFill>
              <a:effectLst/>
              <a:latin typeface="Söhne"/>
            </a:endParaRPr>
          </a:p>
        </p:txBody>
      </p:sp>
      <p:sp>
        <p:nvSpPr>
          <p:cNvPr id="520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B5D2780-1677-4F5B-A6F5-D626BEB89D5D}" type="slidenum">
              <a:rPr lang="en-US" sz="1200" b="0" strike="noStrike" spc="-1">
                <a:latin typeface="Times New Roman"/>
              </a:rPr>
              <a:t>15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785734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23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CC44844-1F94-408A-A92B-29FE0B508072}" type="slidenum">
              <a:rPr lang="en-US" sz="1200" b="0" strike="noStrike" spc="-1">
                <a:latin typeface="Times New Roman"/>
              </a:rPr>
              <a:t>16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6000" indent="-216000">
              <a:lnSpc>
                <a:spcPct val="100000"/>
              </a:lnSpc>
              <a:buNone/>
            </a:pPr>
            <a:r>
              <a:rPr lang="es-ES" sz="2000" b="0" strike="noStrike" spc="-1">
                <a:latin typeface="Arial"/>
              </a:rPr>
              <a:t>Next year, use the 4 steps in pag 404 of the book of Weygandt.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529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DBF67B4-ADD8-4D7F-8569-4AC2335581E1}" type="slidenum">
              <a:rPr lang="en-US" sz="1200" b="0" strike="noStrike" spc="-1">
                <a:latin typeface="Times New Roman"/>
              </a:rPr>
              <a:t>17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3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32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A071A54-24A2-4724-8DB4-51D2BEA0B798}" type="slidenum">
              <a:rPr lang="en-US" sz="1200" b="0" strike="noStrike" spc="-1">
                <a:latin typeface="Times New Roman"/>
              </a:rPr>
              <a:t>18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3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35" name="PlaceHolder 3"/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DC8F7CD-38FA-4AAF-B3E3-4700269E5881}" type="slidenum">
              <a:rPr lang="en-US" sz="1200" b="0" strike="noStrike" spc="-1">
                <a:latin typeface="Times New Roman"/>
              </a:rPr>
              <a:t>19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38" name="PlaceHolder 3"/>
          <p:cNvSpPr>
            <a:spLocks noGrp="1"/>
          </p:cNvSpPr>
          <p:nvPr>
            <p:ph type="sldNum" idx="2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78AF168-4F41-4FC9-8D86-59CD8A4C3463}" type="slidenum">
              <a:rPr lang="en-US" sz="1200" b="0" strike="noStrike" spc="-1">
                <a:latin typeface="Times New Roman"/>
              </a:rPr>
              <a:t>20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493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s-ES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E7BE293-341C-4AFD-B42F-7F7889F83E11}" type="slidenum">
              <a:rPr lang="es-E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lang="en-US" sz="1200" b="0" strike="noStrike" spc="-1" dirty="0">
              <a:latin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41" name="PlaceHolder 3"/>
          <p:cNvSpPr>
            <a:spLocks noGrp="1"/>
          </p:cNvSpPr>
          <p:nvPr>
            <p:ph type="sldNum" idx="2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BADFD6B-59AB-4574-AF51-F3842F6AC7EE}" type="slidenum">
              <a:rPr lang="en-US" sz="1200" b="0" strike="noStrike" spc="-1">
                <a:latin typeface="Times New Roman"/>
              </a:rPr>
              <a:t>21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44" name="PlaceHolder 3"/>
          <p:cNvSpPr>
            <a:spLocks noGrp="1"/>
          </p:cNvSpPr>
          <p:nvPr>
            <p:ph type="sldNum" idx="3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CF18316-0E88-4857-8FCA-F01DEB19618D}" type="slidenum">
              <a:rPr lang="en-US" sz="1200" b="0" strike="noStrike" spc="-1">
                <a:latin typeface="Times New Roman"/>
              </a:rPr>
              <a:t>22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algn="l"/>
            <a:r>
              <a:rPr lang="en-US" sz="3200" b="0" i="0" dirty="0">
                <a:effectLst/>
                <a:latin typeface="Söhne"/>
              </a:rPr>
              <a:t>Steps 1 to 3:  information already provided.</a:t>
            </a:r>
          </a:p>
          <a:p>
            <a:pPr algn="l"/>
            <a:endParaRPr lang="en-US" sz="3200" b="0" i="0" dirty="0">
              <a:effectLst/>
              <a:latin typeface="Söhne"/>
            </a:endParaRPr>
          </a:p>
          <a:p>
            <a:pPr algn="l"/>
            <a:r>
              <a:rPr lang="en-US" sz="3200" b="0" i="0" dirty="0">
                <a:effectLst/>
                <a:latin typeface="Söhne"/>
              </a:rPr>
              <a:t>Step 4: Calculate ABC Rates for Each Pool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D1D5DB"/>
                </a:solidFill>
                <a:effectLst/>
                <a:latin typeface="Söhne"/>
              </a:rPr>
              <a:t>Machine Setup rate = $20,000 / 100 setups = $200 per setup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D1D5DB"/>
                </a:solidFill>
                <a:effectLst/>
                <a:latin typeface="Söhne"/>
              </a:rPr>
              <a:t>Quality Control rate = $25,000 / 300 tests = $83.33 per test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D1D5DB"/>
                </a:solidFill>
                <a:effectLst/>
                <a:latin typeface="Söhne"/>
              </a:rPr>
              <a:t>Packaging rate = $15,000 / 3,000 packages = $5 per package</a:t>
            </a:r>
          </a:p>
          <a:p>
            <a:pPr algn="l"/>
            <a:endParaRPr lang="en-US" sz="3200" b="0" i="0" dirty="0">
              <a:effectLst/>
              <a:latin typeface="Söhne"/>
            </a:endParaRPr>
          </a:p>
          <a:p>
            <a:pPr algn="l"/>
            <a:r>
              <a:rPr lang="en-US" sz="3200" b="0" i="0" dirty="0">
                <a:effectLst/>
                <a:latin typeface="Söhne"/>
              </a:rPr>
              <a:t>Step 5: Allocate Overhead Costs Based on Activities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D1D5DB"/>
                </a:solidFill>
                <a:effectLst/>
                <a:latin typeface="Söhne"/>
              </a:rPr>
              <a:t>Overhead for Product A = (50 setups * $200) + (200 tests * $83.33) + (1,000 packages * $5) = $10,000 + $16,666 + $5,000 = $31,666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D1D5DB"/>
                </a:solidFill>
                <a:effectLst/>
                <a:latin typeface="Söhne"/>
              </a:rPr>
              <a:t>Overhead for Product B = (50 setups * $200) + (100 tests * $83.33) + (2,000 packages * $5) = $10,000 + $8,333 + $10,000 = $28,333</a:t>
            </a:r>
          </a:p>
          <a:p>
            <a:pPr algn="l"/>
            <a:endParaRPr lang="en-US" sz="3200" b="0" i="0" dirty="0">
              <a:effectLst/>
              <a:latin typeface="Söhne"/>
            </a:endParaRPr>
          </a:p>
          <a:p>
            <a:pPr algn="l"/>
            <a:r>
              <a:rPr lang="en-US" sz="3200" b="0" i="0" dirty="0">
                <a:effectLst/>
                <a:latin typeface="Söhne"/>
              </a:rPr>
              <a:t>Finally, calculate the Total Cost per Unit for Each Product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D1D5DB"/>
                </a:solidFill>
                <a:effectLst/>
                <a:latin typeface="Söhne"/>
              </a:rPr>
              <a:t>Total Cost per Unit (Product A) = ($35,000 Direct Cost + $31,666 Overhead) / 1,000 = $66.67 per unit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D1D5DB"/>
                </a:solidFill>
                <a:effectLst/>
                <a:latin typeface="Söhne"/>
              </a:rPr>
              <a:t>Total Cost per Unit (Product B) = ($110,000 Direct Cost + $28,333 Overhead) / 2,000 = $69.17 per unit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32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D1D5DB"/>
                </a:solidFill>
                <a:effectLst/>
                <a:latin typeface="Söhne"/>
              </a:rPr>
              <a:t>Conclusion: now the cost allocation is far more even. And more precise!</a:t>
            </a:r>
          </a:p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547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FCD9C57-B4E6-4792-9F9F-7CB336C28E29}" type="slidenum">
              <a:rPr lang="en-US" sz="1200" b="0" strike="noStrike" spc="-1">
                <a:latin typeface="Times New Roman"/>
              </a:rPr>
              <a:t>24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10986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547" name="PlaceHolder 3"/>
          <p:cNvSpPr>
            <a:spLocks noGrp="1"/>
          </p:cNvSpPr>
          <p:nvPr>
            <p:ph type="sldNum" idx="3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FCD9C57-B4E6-4792-9F9F-7CB336C28E29}" type="slidenum">
              <a:rPr lang="en-US" sz="1200" b="0" strike="noStrike" spc="-1">
                <a:latin typeface="Times New Roman"/>
              </a:rPr>
              <a:t>25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50" name="PlaceHolder 3"/>
          <p:cNvSpPr>
            <a:spLocks noGrp="1"/>
          </p:cNvSpPr>
          <p:nvPr>
            <p:ph type="sldNum" idx="3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E3C1534-0177-4287-9250-6DE8C414639A}" type="slidenum">
              <a:rPr lang="en-US" sz="1200" b="0" strike="noStrike" spc="-1">
                <a:latin typeface="Times New Roman"/>
              </a:rPr>
              <a:t>26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5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559" name="PlaceHolder 3"/>
          <p:cNvSpPr>
            <a:spLocks noGrp="1"/>
          </p:cNvSpPr>
          <p:nvPr>
            <p:ph type="sldNum" idx="3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B2D3F9A-7FAC-4E81-827F-A130CC7DABEB}" type="slidenum">
              <a:rPr lang="en-US" sz="1200" b="0" strike="noStrike" spc="-1">
                <a:latin typeface="Times New Roman"/>
              </a:rPr>
              <a:t>27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5900" indent="-215900">
              <a:lnSpc>
                <a:spcPct val="100000"/>
              </a:lnSpc>
              <a:buNone/>
            </a:pPr>
            <a:endParaRPr lang="en-US" sz="2000" b="0" strike="noStrike" spc="-1" dirty="0">
              <a:latin typeface="Arial"/>
              <a:cs typeface="Arial"/>
            </a:endParaRPr>
          </a:p>
        </p:txBody>
      </p:sp>
      <p:sp>
        <p:nvSpPr>
          <p:cNvPr id="565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112344D-83BA-42FE-976D-89D30D8A5008}" type="slidenum">
              <a:rPr lang="en-US" sz="1200" b="0" strike="noStrike" spc="-1">
                <a:latin typeface="Times New Roman"/>
              </a:rPr>
              <a:t>28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5900" indent="-215900">
              <a:lnSpc>
                <a:spcPct val="100000"/>
              </a:lnSpc>
              <a:buNone/>
            </a:pPr>
            <a:endParaRPr lang="en-US" sz="2000" b="0" strike="noStrike" spc="-1" dirty="0">
              <a:latin typeface="Arial"/>
              <a:cs typeface="Arial"/>
            </a:endParaRPr>
          </a:p>
        </p:txBody>
      </p:sp>
      <p:sp>
        <p:nvSpPr>
          <p:cNvPr id="568" name="PlaceHolder 3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D7AB9F3-E53D-4574-8D87-29B98B79F65B}" type="slidenum">
              <a:rPr lang="en-US" sz="1200" b="0" strike="noStrike" spc="-1">
                <a:latin typeface="Times New Roman"/>
              </a:rPr>
              <a:t>29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5900" indent="-215900">
              <a:lnSpc>
                <a:spcPct val="100000"/>
              </a:lnSpc>
              <a:buNone/>
            </a:pPr>
            <a:endParaRPr lang="en-US" sz="2000" b="0" strike="noStrike" spc="-1" dirty="0">
              <a:latin typeface="Arial"/>
              <a:cs typeface="Arial"/>
            </a:endParaRPr>
          </a:p>
        </p:txBody>
      </p:sp>
      <p:sp>
        <p:nvSpPr>
          <p:cNvPr id="571" name="PlaceHolder 3"/>
          <p:cNvSpPr>
            <a:spLocks noGrp="1"/>
          </p:cNvSpPr>
          <p:nvPr>
            <p:ph type="sldNum" idx="3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889BE59-5731-46D6-9A2D-9C8FA6ABF0E6}" type="slidenum">
              <a:rPr lang="en-US" sz="1200" b="0" strike="noStrike" spc="-1">
                <a:latin typeface="Times New Roman"/>
              </a:rPr>
              <a:t>30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5900" indent="-215900">
              <a:lnSpc>
                <a:spcPct val="100000"/>
              </a:lnSpc>
              <a:buNone/>
            </a:pPr>
            <a:endParaRPr lang="en-US" sz="2000" b="0" strike="noStrike" spc="-1" dirty="0">
              <a:latin typeface="Arial"/>
              <a:cs typeface="Arial"/>
            </a:endParaRPr>
          </a:p>
        </p:txBody>
      </p:sp>
      <p:sp>
        <p:nvSpPr>
          <p:cNvPr id="577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0735B04-8BDE-4034-89EB-CDF3479967EE}" type="slidenum">
              <a:rPr lang="en-US" sz="1200" b="0" strike="noStrike" spc="-1">
                <a:latin typeface="Times New Roman"/>
              </a:rPr>
              <a:t>31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5900" indent="-215900">
              <a:lnSpc>
                <a:spcPct val="100000"/>
              </a:lnSpc>
              <a:buNone/>
            </a:pPr>
            <a:endParaRPr lang="en-US" sz="2000" b="0" strike="noStrike" spc="-1" dirty="0">
              <a:latin typeface="Arial"/>
              <a:cs typeface="Arial"/>
            </a:endParaRPr>
          </a:p>
        </p:txBody>
      </p:sp>
      <p:sp>
        <p:nvSpPr>
          <p:cNvPr id="496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s-ES" sz="1200" b="0" strike="noStrike" spc="-1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EA4D2A3-FF2F-40F9-A7A0-3ED065D395CE}" type="slidenum">
              <a:rPr lang="es-E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28076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499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AB2BC09-FCBB-428D-A94B-BA940940E9E4}" type="slidenum">
              <a:rPr lang="en-US" sz="1200" b="0" strike="noStrike" spc="-1">
                <a:latin typeface="Times New Roman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</a:rPr>
              <a:t>Product costs: 3500+40000+11000+9000=63,500</a:t>
            </a:r>
          </a:p>
          <a:p>
            <a:r>
              <a:rPr lang="en-US" dirty="0">
                <a:latin typeface="Calibri"/>
                <a:ea typeface="Calibri"/>
                <a:cs typeface="Calibri"/>
              </a:rPr>
              <a:t>Periodic costs:  400+2100+10000+4200+1300+200+700=18,900</a:t>
            </a:r>
          </a:p>
          <a:p>
            <a:r>
              <a:rPr lang="en-US" dirty="0">
                <a:latin typeface="Calibri"/>
                <a:ea typeface="Calibri"/>
                <a:cs typeface="Calibri"/>
              </a:rPr>
              <a:t>Out of </a:t>
            </a:r>
            <a:r>
              <a:rPr lang="en-US" dirty="0" err="1">
                <a:latin typeface="Calibri"/>
                <a:ea typeface="Calibri"/>
                <a:cs typeface="Calibri"/>
              </a:rPr>
              <a:t>which:SGA</a:t>
            </a:r>
            <a:r>
              <a:rPr lang="en-US" dirty="0">
                <a:latin typeface="Calibri"/>
                <a:ea typeface="Calibri"/>
                <a:cs typeface="Calibri"/>
              </a:rPr>
              <a:t>=400+2100+200+700=1,300</a:t>
            </a:r>
          </a:p>
          <a:p>
            <a:r>
              <a:rPr lang="en-US" dirty="0">
                <a:latin typeface="Calibri"/>
                <a:ea typeface="Calibri"/>
                <a:cs typeface="Calibri"/>
              </a:rPr>
              <a:t>Out of </a:t>
            </a:r>
            <a:r>
              <a:rPr lang="en-US" err="1">
                <a:latin typeface="Calibri"/>
                <a:ea typeface="Calibri"/>
                <a:cs typeface="Calibri"/>
              </a:rPr>
              <a:t>wich</a:t>
            </a:r>
            <a:r>
              <a:rPr lang="en-US" dirty="0">
                <a:latin typeface="Calibri"/>
                <a:ea typeface="Calibri"/>
                <a:cs typeface="Calibri"/>
              </a:rPr>
              <a:t> other expenses=10000+4200+1300</a:t>
            </a:r>
          </a:p>
          <a:p>
            <a:r>
              <a:rPr lang="en-US" dirty="0">
                <a:latin typeface="Calibri"/>
                <a:ea typeface="Calibri"/>
                <a:cs typeface="Calibri"/>
              </a:rPr>
              <a:t>Total=82.400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None/>
            </a:pPr>
            <a:fld id="{5F45AC4D-EA4D-4717-874B-B60975FDE820}" type="slidenum">
              <a:rPr lang="en-US" sz="1400" b="0" strike="noStrike" spc="-1">
                <a:latin typeface="Times New Roman"/>
              </a:rPr>
              <a:t>6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69009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</a:rPr>
              <a:t>If % variable is low, it means that COGS will be very sticky across time, meaning that variations in revenues will not be joined by variations in COGS.</a:t>
            </a:r>
          </a:p>
          <a:p>
            <a:r>
              <a:rPr lang="en-US" dirty="0">
                <a:latin typeface="Calibri"/>
                <a:ea typeface="Calibri"/>
                <a:cs typeface="Calibri"/>
              </a:rPr>
              <a:t>In those cases, using past gross margin to predict future is not smart.</a:t>
            </a:r>
          </a:p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None/>
            </a:pPr>
            <a:fld id="{5F45AC4D-EA4D-4717-874B-B60975FDE820}" type="slidenum">
              <a:rPr lang="en-US" sz="1400" b="0" strike="noStrike" spc="-1">
                <a:latin typeface="Times New Roman"/>
              </a:rPr>
              <a:t>7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65973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5900" indent="-215900">
              <a:lnSpc>
                <a:spcPct val="100000"/>
              </a:lnSpc>
              <a:buNone/>
            </a:pPr>
            <a:endParaRPr lang="en-US" sz="2000" b="0" strike="noStrike" spc="-1" dirty="0">
              <a:latin typeface="Arial"/>
              <a:cs typeface="Arial"/>
            </a:endParaRPr>
          </a:p>
        </p:txBody>
      </p:sp>
      <p:sp>
        <p:nvSpPr>
          <p:cNvPr id="508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A40A6C0-CF7C-4AFA-88B9-0B17DA29D9E3}" type="slidenum">
              <a:rPr lang="en-US" sz="1200" b="0" strike="noStrike" spc="-1">
                <a:latin typeface="Times New Roman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47801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5900" indent="-215900">
              <a:lnSpc>
                <a:spcPct val="100000"/>
              </a:lnSpc>
              <a:buNone/>
            </a:pPr>
            <a:endParaRPr lang="en-US" sz="2000" b="0" strike="noStrike" spc="-1" dirty="0">
              <a:latin typeface="Arial"/>
              <a:cs typeface="Arial"/>
            </a:endParaRPr>
          </a:p>
        </p:txBody>
      </p:sp>
      <p:sp>
        <p:nvSpPr>
          <p:cNvPr id="508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A40A6C0-CF7C-4AFA-88B9-0B17DA29D9E3}" type="slidenum">
              <a:rPr lang="en-US" sz="1200" b="0" strike="noStrike" spc="-1">
                <a:latin typeface="Times New Roman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82530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5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15900" indent="-215900">
              <a:lnSpc>
                <a:spcPct val="100000"/>
              </a:lnSpc>
              <a:buNone/>
            </a:pPr>
            <a:endParaRPr lang="en-US" sz="2000" b="0" strike="noStrike" spc="-1" dirty="0">
              <a:latin typeface="Arial"/>
              <a:cs typeface="Arial"/>
            </a:endParaRPr>
          </a:p>
        </p:txBody>
      </p:sp>
      <p:sp>
        <p:nvSpPr>
          <p:cNvPr id="508" name="PlaceHolder 3"/>
          <p:cNvSpPr>
            <a:spLocks noGrp="1"/>
          </p:cNvSpPr>
          <p:nvPr>
            <p:ph type="sldNum" idx="1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A40A6C0-CF7C-4AFA-88B9-0B17DA29D9E3}" type="slidenum">
              <a:rPr lang="en-US" sz="1200" b="0" strike="noStrike" spc="-1">
                <a:latin typeface="Times New Roman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87598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EFC969E-7C70-4B19-8642-4AE143609925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19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19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7B6B83D-4D66-4CCF-A443-9A3611141E4C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19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19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19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19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3F0C5EB-55DA-437C-92E9-B7E4327F770B}" type="slidenum">
              <a:t>‹Nº›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19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19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19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19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19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19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BE45284-806D-458F-83FE-85728264AE23}" type="slidenum">
              <a:t>‹Nº›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5FA4EA1-A87B-4973-AFB2-8E53D49A298D}" type="slidenum">
              <a:t>‹Nº›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9BC2146-37E9-4F05-B5BC-B1C52EF6EE68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19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4319592-E70B-4E5A-92AE-A067C9431105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19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19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9F96E7D-54F8-4B49-A834-FBC1674F9E2E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F9B01A8-500E-4DA6-A41B-7F8AF9528AD7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2ABF79D-1297-47B8-BEBC-89E2EA3F1C14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19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19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19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0C5322F-0D3C-4DAA-AFB1-EB035B5D9FE5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E306A90-6515-4F4F-8C6A-739498576EF7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19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19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19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D21B188-FBDD-4857-994B-A7261795EFA9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19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19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19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842CA14-FFB0-47A6-A514-DE869EBB8847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19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19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E2F411F1-3837-4C8E-848E-8D09D7C2FF8B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19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19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19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19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054A97A-3831-41C7-AB64-7698857E4071}" type="slidenum">
              <a:t>‹Nº›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19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19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19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19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19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88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19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3532478-7C60-4F55-BAF6-5CBEDBC97BB7}" type="slidenum">
              <a:t>‹Nº›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19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E483984-9D8C-455B-88C0-DB20D69EF6E2}" type="slidenum">
              <a:t>‹Nº›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19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19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373F060-EA4D-4F8E-BD22-13AB6E009908}" type="slidenum">
              <a:t>‹Nº›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70250B4-6305-413B-B41E-E3D34D604567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20977B1-105A-45DF-89C6-D267DF239FCE}" type="slidenum">
              <a:t>‹Nº›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19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19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19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237C690-9C0F-45BA-828D-9723161178A2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19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19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19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8636F2C-C430-434B-9245-D9D3899569F0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19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19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10000"/>
              </a:lnSpc>
              <a:spcBef>
                <a:spcPts val="1417"/>
              </a:spcBef>
              <a:buNone/>
            </a:pPr>
            <a:endParaRPr lang="en-US" sz="1900" b="0" strike="noStrike" spc="-1">
              <a:solidFill>
                <a:srgbClr val="404040"/>
              </a:solidFill>
              <a:latin typeface="Franklin Gothic Book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FC43B3E-A87D-4FB8-BCBB-63B53DF087C5}" type="slidenum">
              <a:t>‹Nº›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 hidden="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Straight Connector 9"/>
          <p:cNvSpPr/>
          <p:nvPr/>
        </p:nvSpPr>
        <p:spPr>
          <a:xfrm>
            <a:off x="1193400" y="1897200"/>
            <a:ext cx="9966960" cy="360"/>
          </a:xfrm>
          <a:prstGeom prst="line">
            <a:avLst/>
          </a:prstGeom>
          <a:ln>
            <a:solidFill>
              <a:srgbClr val="000000">
                <a:lumMod val="75000"/>
                <a:lumOff val="2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Rectangle 9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097280" y="758880"/>
            <a:ext cx="10058040" cy="3565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8000" b="0" strike="noStrike" spc="-52">
                <a:solidFill>
                  <a:srgbClr val="262626"/>
                </a:solidFill>
                <a:latin typeface="Bookman Old Style"/>
              </a:rPr>
              <a:t>Click to edit Master title style</a:t>
            </a:r>
            <a:endParaRPr lang="en-US" sz="8000" b="0" strike="noStrike" spc="-1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4" name="Straight Connector 8"/>
          <p:cNvSpPr/>
          <p:nvPr/>
        </p:nvSpPr>
        <p:spPr>
          <a:xfrm>
            <a:off x="1207440" y="4474440"/>
            <a:ext cx="9875520" cy="360"/>
          </a:xfrm>
          <a:prstGeom prst="line">
            <a:avLst/>
          </a:prstGeom>
          <a:ln>
            <a:solidFill>
              <a:srgbClr val="000000">
                <a:lumMod val="75000"/>
                <a:lumOff val="2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PlaceHolder 2"/>
          <p:cNvSpPr>
            <a:spLocks noGrp="1"/>
          </p:cNvSpPr>
          <p:nvPr>
            <p:ph type="dt" idx="1"/>
          </p:nvPr>
        </p:nvSpPr>
        <p:spPr>
          <a:xfrm>
            <a:off x="8218440" y="6446880"/>
            <a:ext cx="258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800" b="0" strike="noStrike" spc="-1">
                <a:solidFill>
                  <a:srgbClr val="FFFFFF"/>
                </a:solidFill>
                <a:latin typeface="Franklin Gothic Book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en-US" sz="800" b="0" strike="noStrike" spc="-1">
                <a:solidFill>
                  <a:srgbClr val="FFFFFF"/>
                </a:solidFill>
                <a:latin typeface="Franklin Gothic Book"/>
              </a:rPr>
              <a:t>&lt;date/time&gt;</a:t>
            </a:r>
            <a:endParaRPr lang="en-US" sz="800" b="0" strike="noStrike" spc="-1"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ftr" idx="2"/>
          </p:nvPr>
        </p:nvSpPr>
        <p:spPr>
          <a:xfrm>
            <a:off x="1097280" y="6446880"/>
            <a:ext cx="6818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7" name="PlaceHolder 4"/>
          <p:cNvSpPr>
            <a:spLocks noGrp="1"/>
          </p:cNvSpPr>
          <p:nvPr>
            <p:ph type="sldNum" idx="3"/>
          </p:nvPr>
        </p:nvSpPr>
        <p:spPr>
          <a:xfrm>
            <a:off x="10993680" y="6446880"/>
            <a:ext cx="7797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800" b="0" strike="noStrike" spc="-1">
                <a:solidFill>
                  <a:srgbClr val="FFFFFF"/>
                </a:solidFill>
                <a:latin typeface="Franklin Gothic Book"/>
              </a:defRPr>
            </a:lvl1pPr>
          </a:lstStyle>
          <a:p>
            <a:pPr>
              <a:lnSpc>
                <a:spcPct val="100000"/>
              </a:lnSpc>
              <a:buNone/>
            </a:pPr>
            <a:fld id="{80ACB96B-0E5B-4460-BEBB-B848979D40CE}" type="slidenum">
              <a:rPr lang="en-US" sz="800" b="0" strike="noStrike" spc="-1">
                <a:solidFill>
                  <a:srgbClr val="FFFFFF"/>
                </a:solidFill>
                <a:latin typeface="Franklin Gothic Book"/>
              </a:rPr>
              <a:t>‹Nº›</a:t>
            </a:fld>
            <a:endParaRPr lang="en-US" sz="800" b="0" strike="noStrike" spc="-1"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900" b="0" strike="noStrike" spc="-1">
                <a:solidFill>
                  <a:srgbClr val="404040"/>
                </a:solidFill>
                <a:latin typeface="Franklin Gothic Book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300" b="0" strike="noStrike" spc="-1">
                <a:solidFill>
                  <a:srgbClr val="404040"/>
                </a:solidFill>
                <a:latin typeface="Franklin Gothic Book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300" b="0" strike="noStrike" spc="-1">
                <a:solidFill>
                  <a:srgbClr val="404040"/>
                </a:solidFill>
                <a:latin typeface="Franklin Gothic Book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300" b="0" strike="noStrike" spc="-1">
                <a:solidFill>
                  <a:srgbClr val="404040"/>
                </a:solidFill>
                <a:latin typeface="Franklin Gothic Book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Franklin Gothic Book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Franklin Gothic Book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Franklin Gothic Book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6" hidden="1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Straight Connector 9"/>
          <p:cNvSpPr/>
          <p:nvPr/>
        </p:nvSpPr>
        <p:spPr>
          <a:xfrm>
            <a:off x="1193400" y="1897200"/>
            <a:ext cx="9966960" cy="360"/>
          </a:xfrm>
          <a:prstGeom prst="line">
            <a:avLst/>
          </a:prstGeom>
          <a:ln>
            <a:solidFill>
              <a:srgbClr val="000000">
                <a:lumMod val="75000"/>
                <a:lumOff val="2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Rectangle 9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PlaceHolder 1"/>
          <p:cNvSpPr>
            <a:spLocks noGrp="1"/>
          </p:cNvSpPr>
          <p:nvPr>
            <p:ph type="dt" idx="4"/>
          </p:nvPr>
        </p:nvSpPr>
        <p:spPr>
          <a:xfrm>
            <a:off x="8218440" y="6446880"/>
            <a:ext cx="258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800" b="0" strike="noStrike" spc="-1">
                <a:solidFill>
                  <a:srgbClr val="FFFFFF"/>
                </a:solidFill>
                <a:latin typeface="Franklin Gothic Book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lang="en-US" sz="800" b="0" strike="noStrike" spc="-1">
                <a:solidFill>
                  <a:srgbClr val="FFFFFF"/>
                </a:solidFill>
                <a:latin typeface="Franklin Gothic Book"/>
              </a:rPr>
              <a:t>&lt;date/time&gt;</a:t>
            </a:r>
            <a:endParaRPr lang="en-US" sz="800" b="0" strike="noStrike" spc="-1">
              <a:latin typeface="Times New Roman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ftr" idx="5"/>
          </p:nvPr>
        </p:nvSpPr>
        <p:spPr>
          <a:xfrm>
            <a:off x="1097280" y="6446880"/>
            <a:ext cx="6818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50" name="PlaceHolder 3"/>
          <p:cNvSpPr>
            <a:spLocks noGrp="1"/>
          </p:cNvSpPr>
          <p:nvPr>
            <p:ph type="sldNum" idx="6"/>
          </p:nvPr>
        </p:nvSpPr>
        <p:spPr>
          <a:xfrm>
            <a:off x="10993680" y="6446880"/>
            <a:ext cx="7797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800" b="0" strike="noStrike" spc="-1">
                <a:solidFill>
                  <a:srgbClr val="FFFFFF"/>
                </a:solidFill>
                <a:latin typeface="Franklin Gothic Book"/>
              </a:defRPr>
            </a:lvl1pPr>
          </a:lstStyle>
          <a:p>
            <a:pPr>
              <a:lnSpc>
                <a:spcPct val="100000"/>
              </a:lnSpc>
              <a:buNone/>
            </a:pPr>
            <a:fld id="{56989A89-5658-40F0-AF7E-8C2A96ED888D}" type="slidenum">
              <a:rPr lang="en-US" sz="800" b="0" strike="noStrike" spc="-1">
                <a:solidFill>
                  <a:srgbClr val="FFFFFF"/>
                </a:solidFill>
                <a:latin typeface="Franklin Gothic Book"/>
              </a:rPr>
              <a:t>‹Nº›</a:t>
            </a:fld>
            <a:endParaRPr lang="en-US" sz="800" b="0" strike="noStrike" spc="-1">
              <a:latin typeface="Times New Roman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Franklin Gothic Book"/>
              </a:rPr>
              <a:t>Click to edit the title text format</a:t>
            </a:r>
          </a:p>
        </p:txBody>
      </p:sp>
      <p:sp>
        <p:nvSpPr>
          <p:cNvPr id="5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1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900" b="0" strike="noStrike" spc="-1">
                <a:solidFill>
                  <a:srgbClr val="404040"/>
                </a:solidFill>
                <a:latin typeface="Franklin Gothic Book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300" b="0" strike="noStrike" spc="-1">
                <a:solidFill>
                  <a:srgbClr val="404040"/>
                </a:solidFill>
                <a:latin typeface="Franklin Gothic Book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300" b="0" strike="noStrike" spc="-1">
                <a:solidFill>
                  <a:srgbClr val="404040"/>
                </a:solidFill>
                <a:latin typeface="Franklin Gothic Book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300" b="0" strike="noStrike" spc="-1">
                <a:solidFill>
                  <a:srgbClr val="404040"/>
                </a:solidFill>
                <a:latin typeface="Franklin Gothic Book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Franklin Gothic Book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Franklin Gothic Book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404040"/>
                </a:solidFill>
                <a:latin typeface="Franklin Gothic Book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rceloortizm.com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4.jpe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9.pn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13.jpeg"/><Relationship Id="rId10" Type="http://schemas.openxmlformats.org/officeDocument/2006/relationships/image" Target="../media/image8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7.jpe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34"/>
          <p:cNvSpPr/>
          <p:nvPr/>
        </p:nvSpPr>
        <p:spPr>
          <a:xfrm>
            <a:off x="7912440" y="1238400"/>
            <a:ext cx="3635640" cy="435528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9" name="Rectangle 32"/>
          <p:cNvSpPr/>
          <p:nvPr/>
        </p:nvSpPr>
        <p:spPr>
          <a:xfrm>
            <a:off x="0" y="0"/>
            <a:ext cx="12188520" cy="685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pic>
        <p:nvPicPr>
          <p:cNvPr id="140" name="Picture 3" descr="A close up of a piece of paper with a pencil laying on top"/>
          <p:cNvPicPr/>
          <p:nvPr/>
        </p:nvPicPr>
        <p:blipFill>
          <a:blip r:embed="rId3"/>
          <a:stretch/>
        </p:blipFill>
        <p:spPr>
          <a:xfrm>
            <a:off x="-324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8123400" y="1475280"/>
            <a:ext cx="3214080" cy="290124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txBody>
          <a:bodyPr anchor="b">
            <a:normAutofit/>
          </a:bodyPr>
          <a:lstStyle/>
          <a:p>
            <a:r>
              <a:rPr lang="en-US" spc="-52" dirty="0">
                <a:solidFill>
                  <a:srgbClr val="FFFFFF"/>
                </a:solidFill>
                <a:latin typeface="Bookman Old Style"/>
              </a:rPr>
              <a:t>Inventory and Cost analysis </a:t>
            </a:r>
            <a:endParaRPr lang="en-US" sz="4400" b="0" strike="noStrike" spc="-52" dirty="0">
              <a:solidFill>
                <a:srgbClr val="FFFFFF"/>
              </a:solidFill>
              <a:latin typeface="Bookman Old Style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subTitle"/>
          </p:nvPr>
        </p:nvSpPr>
        <p:spPr>
          <a:xfrm>
            <a:off x="8127720" y="4608720"/>
            <a:ext cx="3205440" cy="774000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spcAft>
                <a:spcPts val="201"/>
              </a:spcAft>
              <a:buNone/>
              <a:tabLst>
                <a:tab pos="0" algn="l"/>
              </a:tabLst>
            </a:pPr>
            <a:r>
              <a:rPr lang="en-US" sz="1600" b="0" strike="noStrike" cap="all" spc="199" dirty="0">
                <a:solidFill>
                  <a:srgbClr val="FFFFFF"/>
                </a:solidFill>
                <a:latin typeface="Franklin Gothic Book"/>
              </a:rPr>
              <a:t>Marcelo Ortiz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144" name="Straight Connector 36"/>
          <p:cNvSpPr/>
          <p:nvPr/>
        </p:nvSpPr>
        <p:spPr>
          <a:xfrm>
            <a:off x="8175960" y="4508280"/>
            <a:ext cx="3108960" cy="360"/>
          </a:xfrm>
          <a:prstGeom prst="line">
            <a:avLst/>
          </a:prstGeom>
          <a:ln w="19050">
            <a:solidFill>
              <a:srgbClr val="EC701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45" name="Rectangle 38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upo 19"/>
          <p:cNvGrpSpPr/>
          <p:nvPr/>
        </p:nvGrpSpPr>
        <p:grpSpPr>
          <a:xfrm>
            <a:off x="-5235840" y="232200"/>
            <a:ext cx="4725720" cy="453240"/>
            <a:chOff x="-5235840" y="232200"/>
            <a:chExt cx="4725720" cy="453240"/>
          </a:xfrm>
        </p:grpSpPr>
        <p:sp>
          <p:nvSpPr>
            <p:cNvPr id="211" name="Forma libre: forma 11"/>
            <p:cNvSpPr/>
            <p:nvPr/>
          </p:nvSpPr>
          <p:spPr>
            <a:xfrm>
              <a:off x="-4990320" y="277560"/>
              <a:ext cx="4480200" cy="362520"/>
            </a:xfrm>
            <a:custGeom>
              <a:avLst/>
              <a:gdLst/>
              <a:ahLst/>
              <a:cxnLst/>
              <a:rect l="l" t="t" r="r" b="b"/>
              <a:pathLst>
                <a:path w="4137620" h="362912">
                  <a:moveTo>
                    <a:pt x="0" y="0"/>
                  </a:moveTo>
                  <a:lnTo>
                    <a:pt x="4137620" y="0"/>
                  </a:lnTo>
                  <a:lnTo>
                    <a:pt x="4137620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1. Cost Behavior Patterns and Assignment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2" name="Elipse 12"/>
            <p:cNvSpPr/>
            <p:nvPr/>
          </p:nvSpPr>
          <p:spPr>
            <a:xfrm>
              <a:off x="-5235840" y="232200"/>
              <a:ext cx="4910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13" name="Arco de bloque 10"/>
          <p:cNvSpPr/>
          <p:nvPr/>
        </p:nvSpPr>
        <p:spPr>
          <a:xfrm>
            <a:off x="-4368960" y="3246120"/>
            <a:ext cx="3180960" cy="3180960"/>
          </a:xfrm>
          <a:prstGeom prst="blockArc">
            <a:avLst>
              <a:gd name="adj1" fmla="val 18900000"/>
              <a:gd name="adj2" fmla="val 2700000"/>
              <a:gd name="adj3" fmla="val 679"/>
            </a:avLst>
          </a:prstGeom>
          <a:noFill/>
          <a:ln>
            <a:solidFill>
              <a:srgbClr val="BC5911"/>
            </a:solidFill>
            <a:round/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grpSp>
        <p:nvGrpSpPr>
          <p:cNvPr id="214" name="Grupo 20"/>
          <p:cNvGrpSpPr/>
          <p:nvPr/>
        </p:nvGrpSpPr>
        <p:grpSpPr>
          <a:xfrm>
            <a:off x="0" y="232200"/>
            <a:ext cx="4517640" cy="453240"/>
            <a:chOff x="0" y="232200"/>
            <a:chExt cx="4517640" cy="453240"/>
          </a:xfrm>
        </p:grpSpPr>
        <p:sp>
          <p:nvSpPr>
            <p:cNvPr id="215" name="Forma libre: forma 13"/>
            <p:cNvSpPr/>
            <p:nvPr/>
          </p:nvSpPr>
          <p:spPr>
            <a:xfrm>
              <a:off x="246600" y="277560"/>
              <a:ext cx="4271040" cy="362520"/>
            </a:xfrm>
            <a:custGeom>
              <a:avLst/>
              <a:gdLst/>
              <a:ahLst/>
              <a:cxnLst/>
              <a:rect l="l" t="t" r="r" b="b"/>
              <a:pathLst>
                <a:path w="3929554" h="362912">
                  <a:moveTo>
                    <a:pt x="0" y="0"/>
                  </a:moveTo>
                  <a:lnTo>
                    <a:pt x="3929554" y="0"/>
                  </a:lnTo>
                  <a:lnTo>
                    <a:pt x="3929554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2. Traditional Full Costing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6" name="Elipse 14"/>
            <p:cNvSpPr/>
            <p:nvPr/>
          </p:nvSpPr>
          <p:spPr>
            <a:xfrm>
              <a:off x="0" y="232200"/>
              <a:ext cx="4928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217" name="Grupo 21"/>
          <p:cNvGrpSpPr/>
          <p:nvPr/>
        </p:nvGrpSpPr>
        <p:grpSpPr>
          <a:xfrm>
            <a:off x="727920" y="9590760"/>
            <a:ext cx="4517640" cy="453240"/>
            <a:chOff x="727920" y="9590760"/>
            <a:chExt cx="4517640" cy="453240"/>
          </a:xfrm>
        </p:grpSpPr>
        <p:sp>
          <p:nvSpPr>
            <p:cNvPr id="218" name="Forma libre: forma 15"/>
            <p:cNvSpPr/>
            <p:nvPr/>
          </p:nvSpPr>
          <p:spPr>
            <a:xfrm>
              <a:off x="974520" y="9636120"/>
              <a:ext cx="4271040" cy="362520"/>
            </a:xfrm>
            <a:custGeom>
              <a:avLst/>
              <a:gdLst/>
              <a:ahLst/>
              <a:cxnLst/>
              <a:rect l="l" t="t" r="r" b="b"/>
              <a:pathLst>
                <a:path w="3929554" h="362912">
                  <a:moveTo>
                    <a:pt x="0" y="0"/>
                  </a:moveTo>
                  <a:lnTo>
                    <a:pt x="3929554" y="0"/>
                  </a:lnTo>
                  <a:lnTo>
                    <a:pt x="3929554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3. ABC/ABM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9" name="Elipse 16"/>
            <p:cNvSpPr/>
            <p:nvPr/>
          </p:nvSpPr>
          <p:spPr>
            <a:xfrm>
              <a:off x="727920" y="9590760"/>
              <a:ext cx="4928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0" name="TextBox 7"/>
          <p:cNvSpPr/>
          <p:nvPr/>
        </p:nvSpPr>
        <p:spPr>
          <a:xfrm>
            <a:off x="414360" y="806400"/>
            <a:ext cx="10159920" cy="480131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latin typeface="Arial"/>
              </a:rPr>
              <a:t>Determining costs per product unit is not as easy as most people assume</a:t>
            </a:r>
            <a:r>
              <a:rPr lang="en-US" spc="-1" dirty="0">
                <a:latin typeface="Arial"/>
              </a:rPr>
              <a:t>:</a:t>
            </a:r>
            <a:endParaRPr lang="en-US" sz="1800" b="0" strike="noStrike" spc="-1" dirty="0">
              <a:latin typeface="Arial"/>
            </a:endParaRPr>
          </a:p>
          <a:p>
            <a:endParaRPr lang="en-US" spc="-1" dirty="0">
              <a:latin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US" spc="-1" dirty="0">
                <a:latin typeface="Arial"/>
              </a:rPr>
              <a:t>Cost of apples --&gt; Apple juice's cost (the same for all fruits)</a:t>
            </a:r>
          </a:p>
          <a:p>
            <a:pPr marL="742950" lvl="1" indent="-285750">
              <a:buFont typeface="Arial"/>
              <a:buChar char="•"/>
            </a:pPr>
            <a:r>
              <a:rPr lang="en-US" spc="-1" dirty="0">
                <a:latin typeface="Arial"/>
                <a:cs typeface="Arial"/>
              </a:rPr>
              <a:t>Knives purchase/maintenance --&gt; used for all products</a:t>
            </a:r>
          </a:p>
          <a:p>
            <a:pPr marL="742950" lvl="1" indent="-285750">
              <a:buFont typeface="Arial"/>
              <a:buChar char="•"/>
            </a:pPr>
            <a:r>
              <a:rPr lang="en-US" spc="-1" dirty="0">
                <a:latin typeface="Arial"/>
                <a:cs typeface="Arial"/>
              </a:rPr>
              <a:t>Machines purchase/maintenance --&gt; used for all products</a:t>
            </a:r>
            <a:endParaRPr lang="en-US" sz="1800" b="0" strike="noStrike" spc="-1" dirty="0"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US" spc="-1" dirty="0">
                <a:latin typeface="Arial"/>
                <a:cs typeface="Arial"/>
              </a:rPr>
              <a:t>Employees: </a:t>
            </a:r>
            <a:r>
              <a:rPr lang="en-US" spc="-1" dirty="0" err="1">
                <a:latin typeface="Arial"/>
                <a:cs typeface="Arial"/>
              </a:rPr>
              <a:t>hrs</a:t>
            </a:r>
            <a:r>
              <a:rPr lang="en-US" spc="-1" dirty="0">
                <a:latin typeface="Arial"/>
                <a:cs typeface="Arial"/>
              </a:rPr>
              <a:t> cleaning, pealing apples --&gt; Apple juice's cost</a:t>
            </a:r>
            <a:endParaRPr lang="en-US" sz="1800" b="0" strike="noStrike" spc="-1" dirty="0"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US" spc="-1" dirty="0">
                <a:latin typeface="Arial"/>
                <a:cs typeface="Arial"/>
              </a:rPr>
              <a:t>Employees: coordinating or supervising plant --&gt; used for all products</a:t>
            </a:r>
          </a:p>
          <a:p>
            <a:pPr marL="742950" lvl="1" indent="-285750">
              <a:buFont typeface="Arial"/>
              <a:buChar char="•"/>
            </a:pPr>
            <a:r>
              <a:rPr lang="en-US" spc="-1" dirty="0">
                <a:latin typeface="Arial"/>
                <a:cs typeface="Arial"/>
              </a:rPr>
              <a:t>Electricity bill--&gt; used for all products</a:t>
            </a:r>
          </a:p>
          <a:p>
            <a:pPr marL="285750" indent="-285750">
              <a:buFont typeface="Arial"/>
              <a:buChar char="•"/>
            </a:pPr>
            <a:endParaRPr lang="en-US" spc="-1" dirty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spc="-1" dirty="0">
              <a:latin typeface="Arial"/>
              <a:cs typeface="Arial"/>
            </a:endParaRPr>
          </a:p>
          <a:p>
            <a:r>
              <a:rPr lang="en-US" spc="-1" dirty="0">
                <a:latin typeface="Arial"/>
                <a:cs typeface="Arial"/>
              </a:rPr>
              <a:t>Key question: how to allocate </a:t>
            </a:r>
            <a:r>
              <a:rPr lang="en-US" i="1" spc="-1" dirty="0">
                <a:latin typeface="Arial"/>
                <a:cs typeface="Arial"/>
              </a:rPr>
              <a:t>all</a:t>
            </a:r>
            <a:r>
              <a:rPr lang="en-US" spc="-1" dirty="0">
                <a:latin typeface="Arial"/>
                <a:cs typeface="Arial"/>
              </a:rPr>
              <a:t> product costs into </a:t>
            </a:r>
            <a:r>
              <a:rPr lang="en-US" i="1" spc="-1" dirty="0">
                <a:latin typeface="Arial"/>
                <a:cs typeface="Arial"/>
              </a:rPr>
              <a:t>specific </a:t>
            </a:r>
            <a:r>
              <a:rPr lang="en-US" spc="-1" dirty="0">
                <a:latin typeface="Arial"/>
                <a:cs typeface="Arial"/>
              </a:rPr>
              <a:t>products lines?</a:t>
            </a:r>
          </a:p>
          <a:p>
            <a:endParaRPr lang="en-US" spc="-1" dirty="0">
              <a:latin typeface="Arial"/>
              <a:cs typeface="Arial"/>
            </a:endParaRPr>
          </a:p>
          <a:p>
            <a:r>
              <a:rPr lang="en-US" spc="-1" dirty="0">
                <a:latin typeface="Arial"/>
                <a:cs typeface="Arial"/>
              </a:rPr>
              <a:t>We will start by learning the traditional cost allocation method.</a:t>
            </a:r>
          </a:p>
          <a:p>
            <a:pPr marL="285750" indent="-285750">
              <a:buFont typeface="Arial"/>
              <a:buChar char="•"/>
            </a:pPr>
            <a:endParaRPr lang="en-US" spc="-1" dirty="0">
              <a:latin typeface="Arial"/>
              <a:cs typeface="Arial"/>
            </a:endParaRPr>
          </a:p>
          <a:p>
            <a:endParaRPr lang="en-US" spc="-1" dirty="0">
              <a:latin typeface="Arial"/>
            </a:endParaRPr>
          </a:p>
          <a:p>
            <a:endParaRPr lang="en-US" spc="-1" dirty="0">
              <a:latin typeface="Arial"/>
            </a:endParaRPr>
          </a:p>
          <a:p>
            <a:endParaRPr lang="en-US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0818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upo 19"/>
          <p:cNvGrpSpPr/>
          <p:nvPr/>
        </p:nvGrpSpPr>
        <p:grpSpPr>
          <a:xfrm>
            <a:off x="-5235840" y="232200"/>
            <a:ext cx="4725720" cy="453240"/>
            <a:chOff x="-5235840" y="232200"/>
            <a:chExt cx="4725720" cy="453240"/>
          </a:xfrm>
        </p:grpSpPr>
        <p:sp>
          <p:nvSpPr>
            <p:cNvPr id="211" name="Forma libre: forma 11"/>
            <p:cNvSpPr/>
            <p:nvPr/>
          </p:nvSpPr>
          <p:spPr>
            <a:xfrm>
              <a:off x="-4990320" y="277560"/>
              <a:ext cx="4480200" cy="362520"/>
            </a:xfrm>
            <a:custGeom>
              <a:avLst/>
              <a:gdLst/>
              <a:ahLst/>
              <a:cxnLst/>
              <a:rect l="l" t="t" r="r" b="b"/>
              <a:pathLst>
                <a:path w="4137620" h="362912">
                  <a:moveTo>
                    <a:pt x="0" y="0"/>
                  </a:moveTo>
                  <a:lnTo>
                    <a:pt x="4137620" y="0"/>
                  </a:lnTo>
                  <a:lnTo>
                    <a:pt x="4137620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1. Cost Behavior Patterns and Assignment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2" name="Elipse 12"/>
            <p:cNvSpPr/>
            <p:nvPr/>
          </p:nvSpPr>
          <p:spPr>
            <a:xfrm>
              <a:off x="-5235840" y="232200"/>
              <a:ext cx="4910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13" name="Arco de bloque 10"/>
          <p:cNvSpPr/>
          <p:nvPr/>
        </p:nvSpPr>
        <p:spPr>
          <a:xfrm>
            <a:off x="-4368960" y="3246120"/>
            <a:ext cx="3180960" cy="3180960"/>
          </a:xfrm>
          <a:prstGeom prst="blockArc">
            <a:avLst>
              <a:gd name="adj1" fmla="val 18900000"/>
              <a:gd name="adj2" fmla="val 2700000"/>
              <a:gd name="adj3" fmla="val 679"/>
            </a:avLst>
          </a:prstGeom>
          <a:noFill/>
          <a:ln>
            <a:solidFill>
              <a:srgbClr val="BC5911"/>
            </a:solidFill>
            <a:round/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grpSp>
        <p:nvGrpSpPr>
          <p:cNvPr id="214" name="Grupo 20"/>
          <p:cNvGrpSpPr/>
          <p:nvPr/>
        </p:nvGrpSpPr>
        <p:grpSpPr>
          <a:xfrm>
            <a:off x="0" y="232200"/>
            <a:ext cx="4517640" cy="453240"/>
            <a:chOff x="0" y="232200"/>
            <a:chExt cx="4517640" cy="453240"/>
          </a:xfrm>
        </p:grpSpPr>
        <p:sp>
          <p:nvSpPr>
            <p:cNvPr id="215" name="Forma libre: forma 13"/>
            <p:cNvSpPr/>
            <p:nvPr/>
          </p:nvSpPr>
          <p:spPr>
            <a:xfrm>
              <a:off x="246600" y="277560"/>
              <a:ext cx="4271040" cy="362520"/>
            </a:xfrm>
            <a:custGeom>
              <a:avLst/>
              <a:gdLst/>
              <a:ahLst/>
              <a:cxnLst/>
              <a:rect l="l" t="t" r="r" b="b"/>
              <a:pathLst>
                <a:path w="3929554" h="362912">
                  <a:moveTo>
                    <a:pt x="0" y="0"/>
                  </a:moveTo>
                  <a:lnTo>
                    <a:pt x="3929554" y="0"/>
                  </a:lnTo>
                  <a:lnTo>
                    <a:pt x="3929554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2. Traditional Full Costing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6" name="Elipse 14"/>
            <p:cNvSpPr/>
            <p:nvPr/>
          </p:nvSpPr>
          <p:spPr>
            <a:xfrm>
              <a:off x="0" y="232200"/>
              <a:ext cx="4928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217" name="Grupo 21"/>
          <p:cNvGrpSpPr/>
          <p:nvPr/>
        </p:nvGrpSpPr>
        <p:grpSpPr>
          <a:xfrm>
            <a:off x="727920" y="9590760"/>
            <a:ext cx="4517640" cy="453240"/>
            <a:chOff x="727920" y="9590760"/>
            <a:chExt cx="4517640" cy="453240"/>
          </a:xfrm>
        </p:grpSpPr>
        <p:sp>
          <p:nvSpPr>
            <p:cNvPr id="218" name="Forma libre: forma 15"/>
            <p:cNvSpPr/>
            <p:nvPr/>
          </p:nvSpPr>
          <p:spPr>
            <a:xfrm>
              <a:off x="974520" y="9636120"/>
              <a:ext cx="4271040" cy="362520"/>
            </a:xfrm>
            <a:custGeom>
              <a:avLst/>
              <a:gdLst/>
              <a:ahLst/>
              <a:cxnLst/>
              <a:rect l="l" t="t" r="r" b="b"/>
              <a:pathLst>
                <a:path w="3929554" h="362912">
                  <a:moveTo>
                    <a:pt x="0" y="0"/>
                  </a:moveTo>
                  <a:lnTo>
                    <a:pt x="3929554" y="0"/>
                  </a:lnTo>
                  <a:lnTo>
                    <a:pt x="3929554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3. ABC/ABM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9" name="Elipse 16"/>
            <p:cNvSpPr/>
            <p:nvPr/>
          </p:nvSpPr>
          <p:spPr>
            <a:xfrm>
              <a:off x="727920" y="9590760"/>
              <a:ext cx="4928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0" name="TextBox 7"/>
          <p:cNvSpPr/>
          <p:nvPr/>
        </p:nvSpPr>
        <p:spPr>
          <a:xfrm>
            <a:off x="414360" y="806400"/>
            <a:ext cx="10159920" cy="3416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Key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concepts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:</a:t>
            </a:r>
            <a:endParaRPr lang="en-US" sz="1800" b="0" strike="noStrike" spc="-1" dirty="0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Direct Material</a:t>
            </a:r>
            <a:endParaRPr lang="en-US" sz="1800" b="0" strike="noStrike" spc="-1" dirty="0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Direct Labor</a:t>
            </a:r>
            <a:endParaRPr lang="en-US" sz="1800" b="0" strike="noStrike" spc="-1" dirty="0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Overhead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: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indirect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material, labor, and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other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costs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are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closely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associated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with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the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</a:t>
            </a:r>
            <a:r>
              <a:rPr lang="es-ES" sz="1800" b="0" u="sng" strike="noStrike" spc="-1" dirty="0" err="1">
                <a:solidFill>
                  <a:srgbClr val="000000"/>
                </a:solidFill>
                <a:uFillTx/>
                <a:latin typeface="Franklin Gothic Book"/>
                <a:ea typeface="Franklin Gothic Book"/>
              </a:rPr>
              <a:t>manufacturing</a:t>
            </a:r>
            <a:r>
              <a:rPr lang="es-ES" sz="1800" b="0" u="sng" strike="noStrike" spc="-1" dirty="0">
                <a:solidFill>
                  <a:srgbClr val="000000"/>
                </a:solidFill>
                <a:uFillTx/>
                <a:latin typeface="Franklin Gothic Book"/>
                <a:ea typeface="Franklin Gothic Book"/>
              </a:rPr>
              <a:t> </a:t>
            </a:r>
            <a:r>
              <a:rPr lang="es-ES" sz="1800" b="0" u="sng" strike="noStrike" spc="-1" dirty="0" err="1">
                <a:solidFill>
                  <a:srgbClr val="000000"/>
                </a:solidFill>
                <a:uFillTx/>
                <a:latin typeface="Franklin Gothic Book"/>
                <a:ea typeface="Franklin Gothic Book"/>
              </a:rPr>
              <a:t>process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but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not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tied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to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a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specific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product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.</a:t>
            </a:r>
            <a:endParaRPr lang="en-US" sz="1800" b="0" strike="noStrike" spc="-1" dirty="0">
              <a:latin typeface="Arial"/>
            </a:endParaRPr>
          </a:p>
          <a:p>
            <a:pPr marL="800280" lvl="1" indent="-34308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Indirect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material: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e.g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.,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cleaning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wipes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for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machine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maintenance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.</a:t>
            </a:r>
            <a:endParaRPr lang="en-US" sz="1800" b="0" strike="noStrike" spc="-1" dirty="0">
              <a:latin typeface="Arial"/>
            </a:endParaRPr>
          </a:p>
          <a:p>
            <a:pPr marL="800100" lvl="1" indent="-34290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Indirect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labor: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supervisors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' and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maintenance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staff's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wages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,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engineers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'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wages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.</a:t>
            </a:r>
            <a:endParaRPr lang="en-US" sz="1800" b="0" strike="noStrike" spc="-1" dirty="0">
              <a:latin typeface="Arial"/>
            </a:endParaRPr>
          </a:p>
          <a:p>
            <a:pPr marL="800100" lvl="1" indent="-342900">
              <a:buClr>
                <a:srgbClr val="000000"/>
              </a:buClr>
              <a:buFont typeface="StarSymbol"/>
              <a:buAutoNum type="arabicPeriod"/>
            </a:pP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Other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: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depreciation</a:t>
            </a:r>
            <a:r>
              <a:rPr lang="es-ES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</a:t>
            </a:r>
            <a:r>
              <a:rPr lang="es-ES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or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</a:t>
            </a:r>
            <a:r>
              <a:rPr lang="es-ES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rent</a:t>
            </a:r>
            <a:r>
              <a:rPr lang="es-ES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of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the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factory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,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insurance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expenses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of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machinery</a:t>
            </a:r>
            <a:r>
              <a:rPr lang="es-ES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and </a:t>
            </a:r>
            <a:r>
              <a:rPr lang="es-ES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factory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,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electricity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bill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s-ES" sz="1800" b="1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The</a:t>
            </a:r>
            <a:r>
              <a:rPr lang="es-ES" sz="1800" b="1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</a:t>
            </a:r>
            <a:r>
              <a:rPr lang="es-ES" sz="1800" b="1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economic</a:t>
            </a:r>
            <a:r>
              <a:rPr lang="es-ES" sz="1800" b="1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</a:t>
            </a:r>
            <a:r>
              <a:rPr lang="es-ES" sz="1800" b="1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relevance</a:t>
            </a:r>
            <a:r>
              <a:rPr lang="es-ES" sz="1800" b="1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</a:t>
            </a:r>
            <a:r>
              <a:rPr lang="es-ES" sz="1800" b="1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of</a:t>
            </a:r>
            <a:r>
              <a:rPr lang="es-ES" sz="1800" b="1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</a:t>
            </a:r>
            <a:r>
              <a:rPr lang="es-ES" sz="1800" b="1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overhead</a:t>
            </a:r>
            <a:r>
              <a:rPr lang="es-ES" sz="1800" b="1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</a:t>
            </a:r>
            <a:r>
              <a:rPr lang="es-ES" sz="1800" b="1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costs</a:t>
            </a:r>
            <a:r>
              <a:rPr lang="es-ES" sz="1800" b="1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has </a:t>
            </a:r>
            <a:r>
              <a:rPr lang="es-ES" sz="1800" b="1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increased</a:t>
            </a:r>
            <a:r>
              <a:rPr lang="es-ES" sz="1800" b="1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</a:t>
            </a:r>
            <a:r>
              <a:rPr lang="es-ES" sz="1800" b="1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with</a:t>
            </a:r>
            <a:r>
              <a:rPr lang="es-ES" sz="1800" b="1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</a:t>
            </a:r>
            <a:r>
              <a:rPr lang="es-ES" sz="1800" b="1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technology</a:t>
            </a:r>
            <a:r>
              <a:rPr lang="es-ES" sz="1800" b="1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as </a:t>
            </a:r>
            <a:r>
              <a:rPr lang="es-ES" sz="1800" b="1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less</a:t>
            </a:r>
            <a:r>
              <a:rPr lang="es-ES" sz="1800" b="1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labor </a:t>
            </a:r>
            <a:r>
              <a:rPr lang="es-ES" sz="1800" b="1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force</a:t>
            </a:r>
            <a:r>
              <a:rPr lang="es-ES" sz="1800" b="1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</a:t>
            </a:r>
            <a:r>
              <a:rPr lang="es-ES" sz="1800" b="1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is</a:t>
            </a:r>
            <a:r>
              <a:rPr lang="es-ES" sz="1800" b="1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</a:t>
            </a:r>
            <a:r>
              <a:rPr lang="es-ES" sz="1800" b="1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used</a:t>
            </a:r>
            <a:r>
              <a:rPr lang="es-ES" sz="1800" b="1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in </a:t>
            </a:r>
            <a:r>
              <a:rPr lang="es-ES" sz="1800" b="1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manufacturing</a:t>
            </a:r>
            <a:r>
              <a:rPr lang="es-ES" sz="1800" b="1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.</a:t>
            </a:r>
            <a:endParaRPr lang="en-US" sz="1800" b="1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5566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rupo 19"/>
          <p:cNvGrpSpPr/>
          <p:nvPr/>
        </p:nvGrpSpPr>
        <p:grpSpPr>
          <a:xfrm>
            <a:off x="-5235840" y="232200"/>
            <a:ext cx="4725720" cy="453240"/>
            <a:chOff x="-5235840" y="232200"/>
            <a:chExt cx="4725720" cy="453240"/>
          </a:xfrm>
        </p:grpSpPr>
        <p:sp>
          <p:nvSpPr>
            <p:cNvPr id="233" name="Forma libre: forma 11"/>
            <p:cNvSpPr/>
            <p:nvPr/>
          </p:nvSpPr>
          <p:spPr>
            <a:xfrm>
              <a:off x="-4990320" y="277560"/>
              <a:ext cx="4480200" cy="362520"/>
            </a:xfrm>
            <a:custGeom>
              <a:avLst/>
              <a:gdLst/>
              <a:ahLst/>
              <a:cxnLst/>
              <a:rect l="l" t="t" r="r" b="b"/>
              <a:pathLst>
                <a:path w="4137620" h="362912">
                  <a:moveTo>
                    <a:pt x="0" y="0"/>
                  </a:moveTo>
                  <a:lnTo>
                    <a:pt x="4137620" y="0"/>
                  </a:lnTo>
                  <a:lnTo>
                    <a:pt x="4137620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1. Cost Behavior Patterns and Assignment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34" name="Elipse 12"/>
            <p:cNvSpPr/>
            <p:nvPr/>
          </p:nvSpPr>
          <p:spPr>
            <a:xfrm>
              <a:off x="-5235840" y="232200"/>
              <a:ext cx="4910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35" name="Arco de bloque 10"/>
          <p:cNvSpPr/>
          <p:nvPr/>
        </p:nvSpPr>
        <p:spPr>
          <a:xfrm>
            <a:off x="-4368960" y="3246120"/>
            <a:ext cx="3180960" cy="3180960"/>
          </a:xfrm>
          <a:prstGeom prst="blockArc">
            <a:avLst>
              <a:gd name="adj1" fmla="val 18900000"/>
              <a:gd name="adj2" fmla="val 2700000"/>
              <a:gd name="adj3" fmla="val 679"/>
            </a:avLst>
          </a:prstGeom>
          <a:noFill/>
          <a:ln>
            <a:solidFill>
              <a:srgbClr val="BC5911"/>
            </a:solidFill>
            <a:round/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grpSp>
        <p:nvGrpSpPr>
          <p:cNvPr id="236" name="Grupo 20"/>
          <p:cNvGrpSpPr/>
          <p:nvPr/>
        </p:nvGrpSpPr>
        <p:grpSpPr>
          <a:xfrm>
            <a:off x="0" y="232200"/>
            <a:ext cx="4517640" cy="453240"/>
            <a:chOff x="0" y="232200"/>
            <a:chExt cx="4517640" cy="453240"/>
          </a:xfrm>
        </p:grpSpPr>
        <p:sp>
          <p:nvSpPr>
            <p:cNvPr id="237" name="Forma libre: forma 13"/>
            <p:cNvSpPr/>
            <p:nvPr/>
          </p:nvSpPr>
          <p:spPr>
            <a:xfrm>
              <a:off x="246600" y="277560"/>
              <a:ext cx="4271040" cy="362520"/>
            </a:xfrm>
            <a:custGeom>
              <a:avLst/>
              <a:gdLst/>
              <a:ahLst/>
              <a:cxnLst/>
              <a:rect l="l" t="t" r="r" b="b"/>
              <a:pathLst>
                <a:path w="3929554" h="362912">
                  <a:moveTo>
                    <a:pt x="0" y="0"/>
                  </a:moveTo>
                  <a:lnTo>
                    <a:pt x="3929554" y="0"/>
                  </a:lnTo>
                  <a:lnTo>
                    <a:pt x="3929554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2. Traditional Full Costing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38" name="Elipse 14"/>
            <p:cNvSpPr/>
            <p:nvPr/>
          </p:nvSpPr>
          <p:spPr>
            <a:xfrm>
              <a:off x="0" y="232200"/>
              <a:ext cx="4928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239" name="Grupo 21"/>
          <p:cNvGrpSpPr/>
          <p:nvPr/>
        </p:nvGrpSpPr>
        <p:grpSpPr>
          <a:xfrm>
            <a:off x="727920" y="9590760"/>
            <a:ext cx="4517640" cy="453240"/>
            <a:chOff x="727920" y="9590760"/>
            <a:chExt cx="4517640" cy="453240"/>
          </a:xfrm>
        </p:grpSpPr>
        <p:sp>
          <p:nvSpPr>
            <p:cNvPr id="240" name="Forma libre: forma 15"/>
            <p:cNvSpPr/>
            <p:nvPr/>
          </p:nvSpPr>
          <p:spPr>
            <a:xfrm>
              <a:off x="974520" y="9636120"/>
              <a:ext cx="4271040" cy="362520"/>
            </a:xfrm>
            <a:custGeom>
              <a:avLst/>
              <a:gdLst/>
              <a:ahLst/>
              <a:cxnLst/>
              <a:rect l="l" t="t" r="r" b="b"/>
              <a:pathLst>
                <a:path w="3929554" h="362912">
                  <a:moveTo>
                    <a:pt x="0" y="0"/>
                  </a:moveTo>
                  <a:lnTo>
                    <a:pt x="3929554" y="0"/>
                  </a:lnTo>
                  <a:lnTo>
                    <a:pt x="3929554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3. ABC/ABM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41" name="Elipse 16"/>
            <p:cNvSpPr/>
            <p:nvPr/>
          </p:nvSpPr>
          <p:spPr>
            <a:xfrm>
              <a:off x="727920" y="9590760"/>
              <a:ext cx="4928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42" name="TextBox 4"/>
          <p:cNvSpPr/>
          <p:nvPr/>
        </p:nvSpPr>
        <p:spPr>
          <a:xfrm>
            <a:off x="493200" y="1022400"/>
            <a:ext cx="10017360" cy="175432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>
            <a:spAutoFit/>
          </a:bodyPr>
          <a:lstStyle/>
          <a:p>
            <a:r>
              <a:rPr lang="es-ES" sz="1800" b="1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Overhead</a:t>
            </a:r>
            <a:r>
              <a:rPr lang="es-ES" b="1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 </a:t>
            </a:r>
            <a:r>
              <a:rPr lang="es-ES" b="1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allocation</a:t>
            </a:r>
            <a:r>
              <a:rPr lang="es-ES" b="1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in </a:t>
            </a:r>
            <a:r>
              <a:rPr lang="es-ES" b="1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the</a:t>
            </a:r>
            <a:r>
              <a:rPr lang="es-ES" b="1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"</a:t>
            </a:r>
            <a:r>
              <a:rPr lang="es-ES" b="1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Traditional</a:t>
            </a:r>
            <a:r>
              <a:rPr lang="es-ES" b="1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" </a:t>
            </a:r>
            <a:r>
              <a:rPr lang="es-ES" b="1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approach</a:t>
            </a:r>
            <a:r>
              <a:rPr lang="es-ES" b="1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:</a:t>
            </a:r>
            <a:endParaRPr lang="es-ES" sz="1800" b="1" strike="noStrike" spc="-1" dirty="0">
              <a:latin typeface="Franklin Gothic Book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Step 1: Compute (o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estimate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)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the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</a:t>
            </a:r>
            <a:r>
              <a:rPr lang="es-ES" sz="1800" b="1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manufacturing</a:t>
            </a:r>
            <a:r>
              <a:rPr lang="es-ES" sz="1800" b="1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</a:t>
            </a:r>
            <a:r>
              <a:rPr lang="es-ES" sz="1800" b="1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overhead</a:t>
            </a:r>
            <a:r>
              <a:rPr lang="es-ES" sz="1800" b="1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($)</a:t>
            </a:r>
            <a:r>
              <a:rPr lang="es-ES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and </a:t>
            </a:r>
            <a:r>
              <a:rPr lang="es-ES" sz="1800" b="1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total </a:t>
            </a:r>
            <a:r>
              <a:rPr lang="es-ES" sz="1800" b="1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activity</a:t>
            </a:r>
            <a:r>
              <a:rPr lang="es-ES" b="1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</a:t>
            </a:r>
            <a:r>
              <a:rPr lang="es-ES" b="1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level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.</a:t>
            </a:r>
            <a:r>
              <a:rPr lang="es-ES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 </a:t>
            </a:r>
            <a:endParaRPr lang="es-ES" sz="1800" b="0" strike="noStrike" spc="-1">
              <a:latin typeface="Franklin Gothic Book"/>
            </a:endParaRPr>
          </a:p>
          <a:p>
            <a:pPr>
              <a:lnSpc>
                <a:spcPct val="100000"/>
              </a:lnSpc>
              <a:buNone/>
            </a:pP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Step 2: </a:t>
            </a:r>
            <a:r>
              <a:rPr lang="es-ES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Compute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the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"</a:t>
            </a:r>
            <a:r>
              <a:rPr lang="es-ES" sz="1800" b="1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overhead</a:t>
            </a:r>
            <a:r>
              <a:rPr lang="es-ES" sz="1800" b="1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</a:t>
            </a:r>
            <a:r>
              <a:rPr lang="es-ES" sz="1800" b="1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rate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" as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the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ratio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of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the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overhead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costs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to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the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activity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level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Step 3: </a:t>
            </a:r>
            <a:r>
              <a:rPr lang="es-ES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U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se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overhead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rate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to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assign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OH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cost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to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each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product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.</a:t>
            </a:r>
          </a:p>
          <a:p>
            <a:pPr>
              <a:lnSpc>
                <a:spcPct val="100000"/>
              </a:lnSpc>
              <a:buNone/>
            </a:pPr>
            <a:endParaRPr lang="es-ES" spc="-1" dirty="0">
              <a:solidFill>
                <a:srgbClr val="000000"/>
              </a:solidFill>
              <a:latin typeface="Franklin Gothic Book"/>
              <a:ea typeface="Franklin Gothic Boo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rupo 19"/>
          <p:cNvGrpSpPr/>
          <p:nvPr/>
        </p:nvGrpSpPr>
        <p:grpSpPr>
          <a:xfrm>
            <a:off x="-5235840" y="232200"/>
            <a:ext cx="4725720" cy="453240"/>
            <a:chOff x="-5235840" y="232200"/>
            <a:chExt cx="4725720" cy="453240"/>
          </a:xfrm>
        </p:grpSpPr>
        <p:sp>
          <p:nvSpPr>
            <p:cNvPr id="256" name="Forma libre: forma 11"/>
            <p:cNvSpPr/>
            <p:nvPr/>
          </p:nvSpPr>
          <p:spPr>
            <a:xfrm>
              <a:off x="-4990320" y="277560"/>
              <a:ext cx="4480200" cy="362520"/>
            </a:xfrm>
            <a:custGeom>
              <a:avLst/>
              <a:gdLst/>
              <a:ahLst/>
              <a:cxnLst/>
              <a:rect l="l" t="t" r="r" b="b"/>
              <a:pathLst>
                <a:path w="4137620" h="362912">
                  <a:moveTo>
                    <a:pt x="0" y="0"/>
                  </a:moveTo>
                  <a:lnTo>
                    <a:pt x="4137620" y="0"/>
                  </a:lnTo>
                  <a:lnTo>
                    <a:pt x="4137620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1. Cost Behavior Patterns and Assignment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57" name="Elipse 12"/>
            <p:cNvSpPr/>
            <p:nvPr/>
          </p:nvSpPr>
          <p:spPr>
            <a:xfrm>
              <a:off x="-5235840" y="232200"/>
              <a:ext cx="4910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58" name="Arco de bloque 10"/>
          <p:cNvSpPr/>
          <p:nvPr/>
        </p:nvSpPr>
        <p:spPr>
          <a:xfrm>
            <a:off x="-4368960" y="3246120"/>
            <a:ext cx="3180960" cy="3180960"/>
          </a:xfrm>
          <a:prstGeom prst="blockArc">
            <a:avLst>
              <a:gd name="adj1" fmla="val 18900000"/>
              <a:gd name="adj2" fmla="val 2700000"/>
              <a:gd name="adj3" fmla="val 679"/>
            </a:avLst>
          </a:prstGeom>
          <a:noFill/>
          <a:ln>
            <a:solidFill>
              <a:srgbClr val="BC5911"/>
            </a:solidFill>
            <a:round/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grpSp>
        <p:nvGrpSpPr>
          <p:cNvPr id="259" name="Grupo 20"/>
          <p:cNvGrpSpPr/>
          <p:nvPr/>
        </p:nvGrpSpPr>
        <p:grpSpPr>
          <a:xfrm>
            <a:off x="0" y="232200"/>
            <a:ext cx="4517640" cy="453240"/>
            <a:chOff x="0" y="232200"/>
            <a:chExt cx="4517640" cy="453240"/>
          </a:xfrm>
        </p:grpSpPr>
        <p:sp>
          <p:nvSpPr>
            <p:cNvPr id="260" name="Forma libre: forma 13"/>
            <p:cNvSpPr/>
            <p:nvPr/>
          </p:nvSpPr>
          <p:spPr>
            <a:xfrm>
              <a:off x="246600" y="277560"/>
              <a:ext cx="4271040" cy="362520"/>
            </a:xfrm>
            <a:custGeom>
              <a:avLst/>
              <a:gdLst/>
              <a:ahLst/>
              <a:cxnLst/>
              <a:rect l="l" t="t" r="r" b="b"/>
              <a:pathLst>
                <a:path w="3929554" h="362912">
                  <a:moveTo>
                    <a:pt x="0" y="0"/>
                  </a:moveTo>
                  <a:lnTo>
                    <a:pt x="3929554" y="0"/>
                  </a:lnTo>
                  <a:lnTo>
                    <a:pt x="3929554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2. Traditional Full Costing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1" name="Elipse 14"/>
            <p:cNvSpPr/>
            <p:nvPr/>
          </p:nvSpPr>
          <p:spPr>
            <a:xfrm>
              <a:off x="0" y="232200"/>
              <a:ext cx="4928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262" name="Grupo 21"/>
          <p:cNvGrpSpPr/>
          <p:nvPr/>
        </p:nvGrpSpPr>
        <p:grpSpPr>
          <a:xfrm>
            <a:off x="727920" y="9590760"/>
            <a:ext cx="4517640" cy="453240"/>
            <a:chOff x="727920" y="9590760"/>
            <a:chExt cx="4517640" cy="453240"/>
          </a:xfrm>
        </p:grpSpPr>
        <p:sp>
          <p:nvSpPr>
            <p:cNvPr id="263" name="Forma libre: forma 15"/>
            <p:cNvSpPr/>
            <p:nvPr/>
          </p:nvSpPr>
          <p:spPr>
            <a:xfrm>
              <a:off x="974520" y="9636120"/>
              <a:ext cx="4271040" cy="362520"/>
            </a:xfrm>
            <a:custGeom>
              <a:avLst/>
              <a:gdLst/>
              <a:ahLst/>
              <a:cxnLst/>
              <a:rect l="l" t="t" r="r" b="b"/>
              <a:pathLst>
                <a:path w="3929554" h="362912">
                  <a:moveTo>
                    <a:pt x="0" y="0"/>
                  </a:moveTo>
                  <a:lnTo>
                    <a:pt x="3929554" y="0"/>
                  </a:lnTo>
                  <a:lnTo>
                    <a:pt x="3929554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3. ABC/ABM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4" name="Elipse 16"/>
            <p:cNvSpPr/>
            <p:nvPr/>
          </p:nvSpPr>
          <p:spPr>
            <a:xfrm>
              <a:off x="727920" y="9590760"/>
              <a:ext cx="4928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65" name="TextBox 4"/>
          <p:cNvSpPr/>
          <p:nvPr/>
        </p:nvSpPr>
        <p:spPr>
          <a:xfrm>
            <a:off x="493200" y="1022400"/>
            <a:ext cx="10017360" cy="369331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What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activity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measures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should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be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used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to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calculate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the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overhead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rate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across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products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?</a:t>
            </a:r>
            <a:endParaRPr lang="en-US" sz="18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Key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principle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: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It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should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have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a causal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relationship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between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the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metric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and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the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related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(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overhead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)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costs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.</a:t>
            </a:r>
            <a:endParaRPr lang="en-US" sz="18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These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activity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measures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are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technically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called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"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cost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drivers."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 marL="285750" indent="-28575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Most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common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cost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drivers </a:t>
            </a:r>
            <a:r>
              <a:rPr lang="es-ES" spc="-1" dirty="0">
                <a:solidFill>
                  <a:srgbClr val="000000"/>
                </a:solidFill>
                <a:latin typeface="Franklin Gothic Book"/>
              </a:rPr>
              <a:t>:</a:t>
            </a:r>
            <a:endParaRPr lang="en-US" sz="1800" b="0" strike="noStrike" spc="-1" dirty="0">
              <a:latin typeface="Arial"/>
            </a:endParaRPr>
          </a:p>
          <a:p>
            <a:pPr marL="743040" lvl="1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in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manufacturing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: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unit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produced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,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direct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labor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hours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,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direct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labor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cost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, machine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hours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.</a:t>
            </a:r>
            <a:endParaRPr lang="en-US" sz="1800" b="0" strike="noStrike" spc="-1" dirty="0">
              <a:latin typeface="Arial"/>
            </a:endParaRPr>
          </a:p>
          <a:p>
            <a:pPr marL="743040" lvl="1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in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customer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service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costs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: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number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of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product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returns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or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client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calls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.</a:t>
            </a:r>
            <a:endParaRPr lang="en-US" sz="1800" b="0" strike="noStrike" spc="-1" dirty="0">
              <a:latin typeface="Arial"/>
            </a:endParaRPr>
          </a:p>
          <a:p>
            <a:pPr marL="743040" lvl="1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In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cleaning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costs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: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square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meters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.</a:t>
            </a:r>
            <a:endParaRPr lang="en-US" sz="1800" b="0" strike="noStrike" spc="-1" dirty="0">
              <a:latin typeface="Arial"/>
            </a:endParaRPr>
          </a:p>
          <a:p>
            <a:pPr marL="743040" lvl="1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in office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supplies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: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number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of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employees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.</a:t>
            </a:r>
            <a:endParaRPr lang="en-US" sz="1800" b="0" strike="noStrike" spc="-1" dirty="0">
              <a:latin typeface="Arial"/>
            </a:endParaRPr>
          </a:p>
          <a:p>
            <a:pPr marL="743040" lvl="1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In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website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costs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: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number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of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online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orders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rupo 19"/>
          <p:cNvGrpSpPr/>
          <p:nvPr/>
        </p:nvGrpSpPr>
        <p:grpSpPr>
          <a:xfrm>
            <a:off x="-5235840" y="232200"/>
            <a:ext cx="4725720" cy="453240"/>
            <a:chOff x="-5235840" y="232200"/>
            <a:chExt cx="4725720" cy="453240"/>
          </a:xfrm>
        </p:grpSpPr>
        <p:sp>
          <p:nvSpPr>
            <p:cNvPr id="256" name="Forma libre: forma 11"/>
            <p:cNvSpPr/>
            <p:nvPr/>
          </p:nvSpPr>
          <p:spPr>
            <a:xfrm>
              <a:off x="-4990320" y="277560"/>
              <a:ext cx="4480200" cy="362520"/>
            </a:xfrm>
            <a:custGeom>
              <a:avLst/>
              <a:gdLst/>
              <a:ahLst/>
              <a:cxnLst/>
              <a:rect l="l" t="t" r="r" b="b"/>
              <a:pathLst>
                <a:path w="4137620" h="362912">
                  <a:moveTo>
                    <a:pt x="0" y="0"/>
                  </a:moveTo>
                  <a:lnTo>
                    <a:pt x="4137620" y="0"/>
                  </a:lnTo>
                  <a:lnTo>
                    <a:pt x="4137620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1. Cost Behavior Patterns and Assignment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57" name="Elipse 12"/>
            <p:cNvSpPr/>
            <p:nvPr/>
          </p:nvSpPr>
          <p:spPr>
            <a:xfrm>
              <a:off x="-5235840" y="232200"/>
              <a:ext cx="4910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58" name="Arco de bloque 10"/>
          <p:cNvSpPr/>
          <p:nvPr/>
        </p:nvSpPr>
        <p:spPr>
          <a:xfrm>
            <a:off x="-4368960" y="3246120"/>
            <a:ext cx="3180960" cy="3180960"/>
          </a:xfrm>
          <a:prstGeom prst="blockArc">
            <a:avLst>
              <a:gd name="adj1" fmla="val 18900000"/>
              <a:gd name="adj2" fmla="val 2700000"/>
              <a:gd name="adj3" fmla="val 679"/>
            </a:avLst>
          </a:prstGeom>
          <a:noFill/>
          <a:ln>
            <a:solidFill>
              <a:srgbClr val="BC5911"/>
            </a:solidFill>
            <a:round/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grpSp>
        <p:nvGrpSpPr>
          <p:cNvPr id="259" name="Grupo 20"/>
          <p:cNvGrpSpPr/>
          <p:nvPr/>
        </p:nvGrpSpPr>
        <p:grpSpPr>
          <a:xfrm>
            <a:off x="0" y="232200"/>
            <a:ext cx="4517640" cy="453240"/>
            <a:chOff x="0" y="232200"/>
            <a:chExt cx="4517640" cy="453240"/>
          </a:xfrm>
        </p:grpSpPr>
        <p:sp>
          <p:nvSpPr>
            <p:cNvPr id="260" name="Forma libre: forma 13"/>
            <p:cNvSpPr/>
            <p:nvPr/>
          </p:nvSpPr>
          <p:spPr>
            <a:xfrm>
              <a:off x="246600" y="277560"/>
              <a:ext cx="4271040" cy="362520"/>
            </a:xfrm>
            <a:custGeom>
              <a:avLst/>
              <a:gdLst/>
              <a:ahLst/>
              <a:cxnLst/>
              <a:rect l="l" t="t" r="r" b="b"/>
              <a:pathLst>
                <a:path w="3929554" h="362912">
                  <a:moveTo>
                    <a:pt x="0" y="0"/>
                  </a:moveTo>
                  <a:lnTo>
                    <a:pt x="3929554" y="0"/>
                  </a:lnTo>
                  <a:lnTo>
                    <a:pt x="3929554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2. Traditional Full Costing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1" name="Elipse 14"/>
            <p:cNvSpPr/>
            <p:nvPr/>
          </p:nvSpPr>
          <p:spPr>
            <a:xfrm>
              <a:off x="0" y="232200"/>
              <a:ext cx="4928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262" name="Grupo 21"/>
          <p:cNvGrpSpPr/>
          <p:nvPr/>
        </p:nvGrpSpPr>
        <p:grpSpPr>
          <a:xfrm>
            <a:off x="727920" y="9590760"/>
            <a:ext cx="4517640" cy="453240"/>
            <a:chOff x="727920" y="9590760"/>
            <a:chExt cx="4517640" cy="453240"/>
          </a:xfrm>
        </p:grpSpPr>
        <p:sp>
          <p:nvSpPr>
            <p:cNvPr id="263" name="Forma libre: forma 15"/>
            <p:cNvSpPr/>
            <p:nvPr/>
          </p:nvSpPr>
          <p:spPr>
            <a:xfrm>
              <a:off x="974520" y="9636120"/>
              <a:ext cx="4271040" cy="362520"/>
            </a:xfrm>
            <a:custGeom>
              <a:avLst/>
              <a:gdLst/>
              <a:ahLst/>
              <a:cxnLst/>
              <a:rect l="l" t="t" r="r" b="b"/>
              <a:pathLst>
                <a:path w="3929554" h="362912">
                  <a:moveTo>
                    <a:pt x="0" y="0"/>
                  </a:moveTo>
                  <a:lnTo>
                    <a:pt x="3929554" y="0"/>
                  </a:lnTo>
                  <a:lnTo>
                    <a:pt x="3929554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3. ABC/ABM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4" name="Elipse 16"/>
            <p:cNvSpPr/>
            <p:nvPr/>
          </p:nvSpPr>
          <p:spPr>
            <a:xfrm>
              <a:off x="727920" y="9590760"/>
              <a:ext cx="4928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65" name="TextBox 4"/>
          <p:cNvSpPr/>
          <p:nvPr/>
        </p:nvSpPr>
        <p:spPr>
          <a:xfrm>
            <a:off x="493200" y="1022400"/>
            <a:ext cx="10017360" cy="535531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Example</a:t>
            </a:r>
            <a:endParaRPr lang="es-ES" sz="1800" b="0" strike="noStrike" spc="-1" dirty="0">
              <a:solidFill>
                <a:srgbClr val="000000"/>
              </a:solidFill>
              <a:latin typeface="Franklin Gothic Book"/>
            </a:endParaRPr>
          </a:p>
          <a:p>
            <a:pPr>
              <a:lnSpc>
                <a:spcPct val="100000"/>
              </a:lnSpc>
              <a:buNone/>
            </a:pPr>
            <a:endParaRPr lang="es-ES" spc="-1" dirty="0">
              <a:solidFill>
                <a:srgbClr val="000000"/>
              </a:solidFill>
              <a:latin typeface="Franklin Gothic Book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0" strike="noStrike" spc="-1" dirty="0">
                <a:latin typeface="Arial"/>
              </a:rPr>
              <a:t>Product Details: Your company manufactures two products: A and B.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0" strike="noStrike" spc="-1" dirty="0">
                <a:latin typeface="Arial"/>
              </a:rPr>
              <a:t>Direct Costs per Unit: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strike="noStrike" spc="-1" dirty="0">
                <a:latin typeface="Arial"/>
              </a:rPr>
              <a:t>Product A: $20 for materials, $15 for labor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strike="noStrike" spc="-1" dirty="0">
                <a:latin typeface="Arial"/>
              </a:rPr>
              <a:t>Product B: $30 for materials, $25 for labor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0" strike="noStrike" spc="-1" dirty="0">
                <a:latin typeface="Arial"/>
              </a:rPr>
              <a:t>Total Overhead Costs: $60,000 for the period.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0" strike="noStrike" spc="-1" dirty="0">
                <a:latin typeface="Arial"/>
              </a:rPr>
              <a:t>Total Production Units: 3,000 (1,000 units of A + 2,000 units of 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pc="-1" dirty="0">
                <a:latin typeface="Arial"/>
                <a:cs typeface="Arial"/>
              </a:rPr>
              <a:t>The company uses "total production units" as the cost driver.</a:t>
            </a:r>
            <a:endParaRPr lang="en-US" spc="-1" dirty="0">
              <a:latin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pc="-1" dirty="0">
              <a:latin typeface="Arial"/>
              <a:cs typeface="Arial"/>
            </a:endParaRPr>
          </a:p>
          <a:p>
            <a:r>
              <a:rPr lang="en-US" sz="1800" b="0" strike="noStrike" spc="-1" dirty="0">
                <a:latin typeface="Arial"/>
              </a:rPr>
              <a:t>What is the tota</a:t>
            </a:r>
            <a:r>
              <a:rPr lang="en-US" spc="-1" dirty="0">
                <a:latin typeface="Arial"/>
              </a:rPr>
              <a:t>l cost of product A? B? </a:t>
            </a:r>
          </a:p>
          <a:p>
            <a:pPr>
              <a:lnSpc>
                <a:spcPct val="100000"/>
              </a:lnSpc>
            </a:pPr>
            <a:endParaRPr lang="en-US" spc="-1" dirty="0"/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r>
              <a:rPr lang="en-US" spc="-1" dirty="0">
                <a:latin typeface="Arial"/>
              </a:rPr>
              <a:t>Critical thinking: </a:t>
            </a:r>
          </a:p>
          <a:p>
            <a:r>
              <a:rPr lang="en-US" spc="-1" dirty="0">
                <a:latin typeface="Arial"/>
              </a:rPr>
              <a:t>(1) What if one unit of Product A consumes 20 times more machine maintenance or quality inspection </a:t>
            </a:r>
            <a:r>
              <a:rPr lang="en-US" spc="-1" dirty="0" err="1">
                <a:latin typeface="Arial"/>
              </a:rPr>
              <a:t>hrs</a:t>
            </a:r>
            <a:r>
              <a:rPr lang="en-US" spc="-1" dirty="0">
                <a:latin typeface="Arial"/>
              </a:rPr>
              <a:t> than Product B? </a:t>
            </a:r>
          </a:p>
          <a:p>
            <a:r>
              <a:rPr lang="en-US" spc="-1" dirty="0">
                <a:latin typeface="Arial"/>
              </a:rPr>
              <a:t>(2) Assume you are responsible for the profitability of Product B and have no price power. How is this </a:t>
            </a:r>
            <a:r>
              <a:rPr lang="en-US" spc="-1" dirty="0">
                <a:latin typeface="Arial"/>
                <a:cs typeface="Arial"/>
              </a:rPr>
              <a:t>(arbitrary) </a:t>
            </a:r>
            <a:r>
              <a:rPr lang="en-US" spc="-1" dirty="0">
                <a:latin typeface="Arial"/>
              </a:rPr>
              <a:t>cost allocation affecting your performance evaluation? </a:t>
            </a:r>
            <a:endParaRPr lang="en-US" dirty="0"/>
          </a:p>
          <a:p>
            <a:endParaRPr lang="en-US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5475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rupo 19"/>
          <p:cNvGrpSpPr/>
          <p:nvPr/>
        </p:nvGrpSpPr>
        <p:grpSpPr>
          <a:xfrm>
            <a:off x="-5235840" y="232200"/>
            <a:ext cx="4725720" cy="453240"/>
            <a:chOff x="-5235840" y="232200"/>
            <a:chExt cx="4725720" cy="453240"/>
          </a:xfrm>
        </p:grpSpPr>
        <p:sp>
          <p:nvSpPr>
            <p:cNvPr id="256" name="Forma libre: forma 11"/>
            <p:cNvSpPr/>
            <p:nvPr/>
          </p:nvSpPr>
          <p:spPr>
            <a:xfrm>
              <a:off x="-4990320" y="277560"/>
              <a:ext cx="4480200" cy="362520"/>
            </a:xfrm>
            <a:custGeom>
              <a:avLst/>
              <a:gdLst/>
              <a:ahLst/>
              <a:cxnLst/>
              <a:rect l="l" t="t" r="r" b="b"/>
              <a:pathLst>
                <a:path w="4137620" h="362912">
                  <a:moveTo>
                    <a:pt x="0" y="0"/>
                  </a:moveTo>
                  <a:lnTo>
                    <a:pt x="4137620" y="0"/>
                  </a:lnTo>
                  <a:lnTo>
                    <a:pt x="4137620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1. Cost Behavior Patterns and Assignment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57" name="Elipse 12"/>
            <p:cNvSpPr/>
            <p:nvPr/>
          </p:nvSpPr>
          <p:spPr>
            <a:xfrm>
              <a:off x="-5235840" y="232200"/>
              <a:ext cx="4910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58" name="Arco de bloque 10"/>
          <p:cNvSpPr/>
          <p:nvPr/>
        </p:nvSpPr>
        <p:spPr>
          <a:xfrm>
            <a:off x="-4368960" y="3246120"/>
            <a:ext cx="3180960" cy="3180960"/>
          </a:xfrm>
          <a:prstGeom prst="blockArc">
            <a:avLst>
              <a:gd name="adj1" fmla="val 18900000"/>
              <a:gd name="adj2" fmla="val 2700000"/>
              <a:gd name="adj3" fmla="val 679"/>
            </a:avLst>
          </a:prstGeom>
          <a:noFill/>
          <a:ln>
            <a:solidFill>
              <a:srgbClr val="BC5911"/>
            </a:solidFill>
            <a:round/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grpSp>
        <p:nvGrpSpPr>
          <p:cNvPr id="259" name="Grupo 20"/>
          <p:cNvGrpSpPr/>
          <p:nvPr/>
        </p:nvGrpSpPr>
        <p:grpSpPr>
          <a:xfrm>
            <a:off x="0" y="232200"/>
            <a:ext cx="4517640" cy="453240"/>
            <a:chOff x="0" y="232200"/>
            <a:chExt cx="4517640" cy="453240"/>
          </a:xfrm>
        </p:grpSpPr>
        <p:sp>
          <p:nvSpPr>
            <p:cNvPr id="260" name="Forma libre: forma 13"/>
            <p:cNvSpPr/>
            <p:nvPr/>
          </p:nvSpPr>
          <p:spPr>
            <a:xfrm>
              <a:off x="246600" y="277560"/>
              <a:ext cx="4271040" cy="362520"/>
            </a:xfrm>
            <a:custGeom>
              <a:avLst/>
              <a:gdLst/>
              <a:ahLst/>
              <a:cxnLst/>
              <a:rect l="l" t="t" r="r" b="b"/>
              <a:pathLst>
                <a:path w="3929554" h="362912">
                  <a:moveTo>
                    <a:pt x="0" y="0"/>
                  </a:moveTo>
                  <a:lnTo>
                    <a:pt x="3929554" y="0"/>
                  </a:lnTo>
                  <a:lnTo>
                    <a:pt x="3929554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2. Traditional Full Costing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1" name="Elipse 14"/>
            <p:cNvSpPr/>
            <p:nvPr/>
          </p:nvSpPr>
          <p:spPr>
            <a:xfrm>
              <a:off x="0" y="232200"/>
              <a:ext cx="4928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262" name="Grupo 21"/>
          <p:cNvGrpSpPr/>
          <p:nvPr/>
        </p:nvGrpSpPr>
        <p:grpSpPr>
          <a:xfrm>
            <a:off x="727920" y="9590760"/>
            <a:ext cx="4517640" cy="453240"/>
            <a:chOff x="727920" y="9590760"/>
            <a:chExt cx="4517640" cy="453240"/>
          </a:xfrm>
        </p:grpSpPr>
        <p:sp>
          <p:nvSpPr>
            <p:cNvPr id="263" name="Forma libre: forma 15"/>
            <p:cNvSpPr/>
            <p:nvPr/>
          </p:nvSpPr>
          <p:spPr>
            <a:xfrm>
              <a:off x="974520" y="9636120"/>
              <a:ext cx="4271040" cy="362520"/>
            </a:xfrm>
            <a:custGeom>
              <a:avLst/>
              <a:gdLst/>
              <a:ahLst/>
              <a:cxnLst/>
              <a:rect l="l" t="t" r="r" b="b"/>
              <a:pathLst>
                <a:path w="3929554" h="362912">
                  <a:moveTo>
                    <a:pt x="0" y="0"/>
                  </a:moveTo>
                  <a:lnTo>
                    <a:pt x="3929554" y="0"/>
                  </a:lnTo>
                  <a:lnTo>
                    <a:pt x="3929554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3. ABC/ABM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4" name="Elipse 16"/>
            <p:cNvSpPr/>
            <p:nvPr/>
          </p:nvSpPr>
          <p:spPr>
            <a:xfrm>
              <a:off x="727920" y="9590760"/>
              <a:ext cx="4928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65" name="TextBox 4"/>
          <p:cNvSpPr/>
          <p:nvPr/>
        </p:nvSpPr>
        <p:spPr>
          <a:xfrm>
            <a:off x="493200" y="1022400"/>
            <a:ext cx="10017360" cy="92333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>
            <a:spAutoFit/>
          </a:bodyPr>
          <a:lstStyle/>
          <a:p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Example</a:t>
            </a:r>
            <a:r>
              <a:rPr lang="es-ES" spc="-1" dirty="0">
                <a:solidFill>
                  <a:srgbClr val="000000"/>
                </a:solidFill>
                <a:latin typeface="Franklin Gothic Book"/>
              </a:rPr>
              <a:t> 2</a:t>
            </a:r>
            <a:endParaRPr lang="es-ES" sz="1800" b="0" strike="noStrike" spc="-1" dirty="0">
              <a:solidFill>
                <a:srgbClr val="000000"/>
              </a:solidFill>
              <a:latin typeface="Franklin Gothic Book"/>
            </a:endParaRPr>
          </a:p>
          <a:p>
            <a:pPr>
              <a:lnSpc>
                <a:spcPct val="100000"/>
              </a:lnSpc>
              <a:buNone/>
            </a:pPr>
            <a:endParaRPr lang="es-ES" spc="-1" dirty="0">
              <a:solidFill>
                <a:srgbClr val="000000"/>
              </a:solidFill>
              <a:latin typeface="Franklin Gothic Book"/>
            </a:endParaRPr>
          </a:p>
          <a:p>
            <a:r>
              <a:rPr lang="en-US" spc="-1" dirty="0">
                <a:latin typeface="Arial"/>
              </a:rPr>
              <a:t>See MS Excel file</a:t>
            </a: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9986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rupo 19"/>
          <p:cNvGrpSpPr/>
          <p:nvPr/>
        </p:nvGrpSpPr>
        <p:grpSpPr>
          <a:xfrm>
            <a:off x="-5235840" y="232200"/>
            <a:ext cx="4725720" cy="453240"/>
            <a:chOff x="-5235840" y="232200"/>
            <a:chExt cx="4725720" cy="453240"/>
          </a:xfrm>
        </p:grpSpPr>
        <p:sp>
          <p:nvSpPr>
            <p:cNvPr id="267" name="Forma libre: forma 11"/>
            <p:cNvSpPr/>
            <p:nvPr/>
          </p:nvSpPr>
          <p:spPr>
            <a:xfrm>
              <a:off x="-4990320" y="277560"/>
              <a:ext cx="4480200" cy="362520"/>
            </a:xfrm>
            <a:custGeom>
              <a:avLst/>
              <a:gdLst/>
              <a:ahLst/>
              <a:cxnLst/>
              <a:rect l="l" t="t" r="r" b="b"/>
              <a:pathLst>
                <a:path w="4137620" h="362912">
                  <a:moveTo>
                    <a:pt x="0" y="0"/>
                  </a:moveTo>
                  <a:lnTo>
                    <a:pt x="4137620" y="0"/>
                  </a:lnTo>
                  <a:lnTo>
                    <a:pt x="4137620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1. Cost Behavior Patterns and Assignment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68" name="Elipse 12"/>
            <p:cNvSpPr/>
            <p:nvPr/>
          </p:nvSpPr>
          <p:spPr>
            <a:xfrm>
              <a:off x="-5235840" y="232200"/>
              <a:ext cx="4910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69" name="Arco de bloque 10"/>
          <p:cNvSpPr/>
          <p:nvPr/>
        </p:nvSpPr>
        <p:spPr>
          <a:xfrm>
            <a:off x="-4368960" y="3246120"/>
            <a:ext cx="3180960" cy="3180960"/>
          </a:xfrm>
          <a:prstGeom prst="blockArc">
            <a:avLst>
              <a:gd name="adj1" fmla="val 18900000"/>
              <a:gd name="adj2" fmla="val 2700000"/>
              <a:gd name="adj3" fmla="val 679"/>
            </a:avLst>
          </a:prstGeom>
          <a:noFill/>
          <a:ln>
            <a:solidFill>
              <a:srgbClr val="BC5911"/>
            </a:solidFill>
            <a:round/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grpSp>
        <p:nvGrpSpPr>
          <p:cNvPr id="270" name="Grupo 20"/>
          <p:cNvGrpSpPr/>
          <p:nvPr/>
        </p:nvGrpSpPr>
        <p:grpSpPr>
          <a:xfrm>
            <a:off x="-4886280" y="254160"/>
            <a:ext cx="4517640" cy="453240"/>
            <a:chOff x="-4886280" y="254160"/>
            <a:chExt cx="4517640" cy="453240"/>
          </a:xfrm>
        </p:grpSpPr>
        <p:sp>
          <p:nvSpPr>
            <p:cNvPr id="271" name="Forma libre: forma 13"/>
            <p:cNvSpPr/>
            <p:nvPr/>
          </p:nvSpPr>
          <p:spPr>
            <a:xfrm>
              <a:off x="-4639680" y="299520"/>
              <a:ext cx="4271040" cy="362520"/>
            </a:xfrm>
            <a:custGeom>
              <a:avLst/>
              <a:gdLst/>
              <a:ahLst/>
              <a:cxnLst/>
              <a:rect l="l" t="t" r="r" b="b"/>
              <a:pathLst>
                <a:path w="3929554" h="362912">
                  <a:moveTo>
                    <a:pt x="0" y="0"/>
                  </a:moveTo>
                  <a:lnTo>
                    <a:pt x="3929554" y="0"/>
                  </a:lnTo>
                  <a:lnTo>
                    <a:pt x="3929554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2. Traditional Full Costing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72" name="Elipse 14"/>
            <p:cNvSpPr/>
            <p:nvPr/>
          </p:nvSpPr>
          <p:spPr>
            <a:xfrm>
              <a:off x="-4886280" y="254160"/>
              <a:ext cx="4928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273" name="Grupo 21"/>
          <p:cNvGrpSpPr/>
          <p:nvPr/>
        </p:nvGrpSpPr>
        <p:grpSpPr>
          <a:xfrm>
            <a:off x="0" y="186480"/>
            <a:ext cx="4517640" cy="453240"/>
            <a:chOff x="0" y="186480"/>
            <a:chExt cx="4517640" cy="453240"/>
          </a:xfrm>
        </p:grpSpPr>
        <p:sp>
          <p:nvSpPr>
            <p:cNvPr id="274" name="Forma libre: forma 15"/>
            <p:cNvSpPr/>
            <p:nvPr/>
          </p:nvSpPr>
          <p:spPr>
            <a:xfrm>
              <a:off x="246600" y="231840"/>
              <a:ext cx="4271040" cy="362520"/>
            </a:xfrm>
            <a:custGeom>
              <a:avLst/>
              <a:gdLst/>
              <a:ahLst/>
              <a:cxnLst/>
              <a:rect l="l" t="t" r="r" b="b"/>
              <a:pathLst>
                <a:path w="3929554" h="362912">
                  <a:moveTo>
                    <a:pt x="0" y="0"/>
                  </a:moveTo>
                  <a:lnTo>
                    <a:pt x="3929554" y="0"/>
                  </a:lnTo>
                  <a:lnTo>
                    <a:pt x="3929554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3. ABC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75" name="Elipse 16"/>
            <p:cNvSpPr/>
            <p:nvPr/>
          </p:nvSpPr>
          <p:spPr>
            <a:xfrm>
              <a:off x="0" y="186480"/>
              <a:ext cx="4928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76" name="TextBox 4"/>
          <p:cNvSpPr/>
          <p:nvPr/>
        </p:nvSpPr>
        <p:spPr>
          <a:xfrm>
            <a:off x="493200" y="1022400"/>
            <a:ext cx="10017360" cy="424586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In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the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last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decades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,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progress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in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robotics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and IT has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changed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the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ratio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between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direct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labor and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overhead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More and more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overhead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costs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are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linked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to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drivers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other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than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direct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labor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or</a:t>
            </a:r>
            <a:r>
              <a:rPr lang="es-ES" spc="-1" dirty="0">
                <a:solidFill>
                  <a:srgbClr val="000000"/>
                </a:solidFill>
                <a:latin typeface="Franklin Gothic Book"/>
              </a:rPr>
              <a:t> </a:t>
            </a:r>
            <a:r>
              <a:rPr lang="es-ES" spc="-1" dirty="0" err="1">
                <a:solidFill>
                  <a:srgbClr val="000000"/>
                </a:solidFill>
                <a:latin typeface="Franklin Gothic Book"/>
              </a:rPr>
              <a:t>unit</a:t>
            </a:r>
            <a:r>
              <a:rPr lang="es-ES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pc="-1" dirty="0" err="1">
                <a:solidFill>
                  <a:srgbClr val="000000"/>
                </a:solidFill>
                <a:latin typeface="Franklin Gothic Book"/>
              </a:rPr>
              <a:t>produced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This situation created severe </a:t>
            </a:r>
            <a:r>
              <a:rPr lang="en-US" spc="-1" dirty="0">
                <a:solidFill>
                  <a:srgbClr val="000000"/>
                </a:solidFill>
                <a:latin typeface="Franklin Gothic Book"/>
              </a:rPr>
              <a:t>distortions</a:t>
            </a: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 in the allocation of overhead costs.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Companies needed more information to be able to track the activities triggering overhead costs and assign the cost of these activities to the product…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That is how the Activity-Based Product Cost (ABC) assignment emerged.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The rationale behind ABC cost allocation is simple: products consume activities, and activities consume	resources.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		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rupo 19"/>
          <p:cNvGrpSpPr/>
          <p:nvPr/>
        </p:nvGrpSpPr>
        <p:grpSpPr>
          <a:xfrm>
            <a:off x="-5235840" y="232200"/>
            <a:ext cx="4725720" cy="453240"/>
            <a:chOff x="-5235840" y="232200"/>
            <a:chExt cx="4725720" cy="453240"/>
          </a:xfrm>
        </p:grpSpPr>
        <p:sp>
          <p:nvSpPr>
            <p:cNvPr id="292" name="Forma libre: forma 11"/>
            <p:cNvSpPr/>
            <p:nvPr/>
          </p:nvSpPr>
          <p:spPr>
            <a:xfrm>
              <a:off x="-4990320" y="277560"/>
              <a:ext cx="4480200" cy="362520"/>
            </a:xfrm>
            <a:custGeom>
              <a:avLst/>
              <a:gdLst/>
              <a:ahLst/>
              <a:cxnLst/>
              <a:rect l="l" t="t" r="r" b="b"/>
              <a:pathLst>
                <a:path w="4137620" h="362912">
                  <a:moveTo>
                    <a:pt x="0" y="0"/>
                  </a:moveTo>
                  <a:lnTo>
                    <a:pt x="4137620" y="0"/>
                  </a:lnTo>
                  <a:lnTo>
                    <a:pt x="4137620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1. Cost Behavior Patterns and Assignment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93" name="Elipse 12"/>
            <p:cNvSpPr/>
            <p:nvPr/>
          </p:nvSpPr>
          <p:spPr>
            <a:xfrm>
              <a:off x="-5235840" y="232200"/>
              <a:ext cx="4910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94" name="Arco de bloque 10"/>
          <p:cNvSpPr/>
          <p:nvPr/>
        </p:nvSpPr>
        <p:spPr>
          <a:xfrm>
            <a:off x="-4368960" y="3246120"/>
            <a:ext cx="3180960" cy="3180960"/>
          </a:xfrm>
          <a:prstGeom prst="blockArc">
            <a:avLst>
              <a:gd name="adj1" fmla="val 18900000"/>
              <a:gd name="adj2" fmla="val 2700000"/>
              <a:gd name="adj3" fmla="val 679"/>
            </a:avLst>
          </a:prstGeom>
          <a:noFill/>
          <a:ln>
            <a:solidFill>
              <a:srgbClr val="BC5911"/>
            </a:solidFill>
            <a:round/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grpSp>
        <p:nvGrpSpPr>
          <p:cNvPr id="295" name="Grupo 20"/>
          <p:cNvGrpSpPr/>
          <p:nvPr/>
        </p:nvGrpSpPr>
        <p:grpSpPr>
          <a:xfrm>
            <a:off x="-4886280" y="254160"/>
            <a:ext cx="4517640" cy="453240"/>
            <a:chOff x="-4886280" y="254160"/>
            <a:chExt cx="4517640" cy="453240"/>
          </a:xfrm>
        </p:grpSpPr>
        <p:sp>
          <p:nvSpPr>
            <p:cNvPr id="296" name="Forma libre: forma 13"/>
            <p:cNvSpPr/>
            <p:nvPr/>
          </p:nvSpPr>
          <p:spPr>
            <a:xfrm>
              <a:off x="-4639680" y="299520"/>
              <a:ext cx="4271040" cy="362520"/>
            </a:xfrm>
            <a:custGeom>
              <a:avLst/>
              <a:gdLst/>
              <a:ahLst/>
              <a:cxnLst/>
              <a:rect l="l" t="t" r="r" b="b"/>
              <a:pathLst>
                <a:path w="3929554" h="362912">
                  <a:moveTo>
                    <a:pt x="0" y="0"/>
                  </a:moveTo>
                  <a:lnTo>
                    <a:pt x="3929554" y="0"/>
                  </a:lnTo>
                  <a:lnTo>
                    <a:pt x="3929554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2. Traditional Full Costing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97" name="Elipse 14"/>
            <p:cNvSpPr/>
            <p:nvPr/>
          </p:nvSpPr>
          <p:spPr>
            <a:xfrm>
              <a:off x="-4886280" y="254160"/>
              <a:ext cx="4928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298" name="Grupo 21"/>
          <p:cNvGrpSpPr/>
          <p:nvPr/>
        </p:nvGrpSpPr>
        <p:grpSpPr>
          <a:xfrm>
            <a:off x="0" y="186480"/>
            <a:ext cx="4517640" cy="453240"/>
            <a:chOff x="0" y="186480"/>
            <a:chExt cx="4517640" cy="453240"/>
          </a:xfrm>
        </p:grpSpPr>
        <p:sp>
          <p:nvSpPr>
            <p:cNvPr id="299" name="Forma libre: forma 15"/>
            <p:cNvSpPr/>
            <p:nvPr/>
          </p:nvSpPr>
          <p:spPr>
            <a:xfrm>
              <a:off x="246600" y="231840"/>
              <a:ext cx="4271040" cy="362520"/>
            </a:xfrm>
            <a:custGeom>
              <a:avLst/>
              <a:gdLst/>
              <a:ahLst/>
              <a:cxnLst/>
              <a:rect l="l" t="t" r="r" b="b"/>
              <a:pathLst>
                <a:path w="3929554" h="362912">
                  <a:moveTo>
                    <a:pt x="0" y="0"/>
                  </a:moveTo>
                  <a:lnTo>
                    <a:pt x="3929554" y="0"/>
                  </a:lnTo>
                  <a:lnTo>
                    <a:pt x="3929554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3. ABC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00" name="Elipse 16"/>
            <p:cNvSpPr/>
            <p:nvPr/>
          </p:nvSpPr>
          <p:spPr>
            <a:xfrm>
              <a:off x="0" y="186480"/>
              <a:ext cx="4928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01" name="TextBox 4"/>
          <p:cNvSpPr/>
          <p:nvPr/>
        </p:nvSpPr>
        <p:spPr>
          <a:xfrm>
            <a:off x="493200" y="1022400"/>
            <a:ext cx="10017360" cy="258532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ABC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assignment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is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1" u="sng" strike="noStrike" spc="-1" dirty="0">
                <a:solidFill>
                  <a:srgbClr val="000000"/>
                </a:solidFill>
                <a:uFillTx/>
                <a:latin typeface="Franklin Gothic Book"/>
              </a:rPr>
              <a:t>more precise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than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the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traditional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allocation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of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overhead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costs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since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it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assigns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these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costs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to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the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products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based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on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the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use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of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the</a:t>
            </a:r>
            <a:r>
              <a:rPr lang="es-ES" sz="1800" b="1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1" u="sng" strike="noStrike" spc="-1" dirty="0" err="1">
                <a:solidFill>
                  <a:srgbClr val="000000"/>
                </a:solidFill>
                <a:uFillTx/>
                <a:latin typeface="Franklin Gothic Book"/>
              </a:rPr>
              <a:t>activities</a:t>
            </a:r>
            <a:r>
              <a:rPr lang="es-ES" sz="1800" b="1" u="sng" strike="noStrike" spc="-1" dirty="0">
                <a:solidFill>
                  <a:srgbClr val="000000"/>
                </a:solidFill>
                <a:uFillTx/>
                <a:latin typeface="Franklin Gothic Book"/>
              </a:rPr>
              <a:t> </a:t>
            </a:r>
            <a:r>
              <a:rPr lang="es-ES" sz="1800" b="1" u="sng" strike="noStrike" spc="-1" dirty="0" err="1">
                <a:solidFill>
                  <a:srgbClr val="000000"/>
                </a:solidFill>
                <a:uFillTx/>
                <a:latin typeface="Franklin Gothic Book"/>
              </a:rPr>
              <a:t>triggering</a:t>
            </a:r>
            <a:r>
              <a:rPr lang="es-ES" sz="1800" b="1" u="sng" strike="noStrike" spc="-1" dirty="0">
                <a:solidFill>
                  <a:srgbClr val="000000"/>
                </a:solidFill>
                <a:uFillTx/>
                <a:latin typeface="Franklin Gothic Book"/>
              </a:rPr>
              <a:t> </a:t>
            </a:r>
            <a:r>
              <a:rPr lang="es-ES" sz="1800" b="1" u="sng" strike="noStrike" spc="-1" dirty="0" err="1">
                <a:solidFill>
                  <a:srgbClr val="000000"/>
                </a:solidFill>
                <a:uFillTx/>
                <a:latin typeface="Franklin Gothic Book"/>
              </a:rPr>
              <a:t>overhead</a:t>
            </a:r>
            <a:r>
              <a:rPr lang="es-ES" sz="1800" b="1" u="sng" strike="noStrike" spc="-1" dirty="0">
                <a:solidFill>
                  <a:srgbClr val="000000"/>
                </a:solidFill>
                <a:uFillTx/>
                <a:latin typeface="Franklin Gothic Book"/>
              </a:rPr>
              <a:t> </a:t>
            </a:r>
            <a:r>
              <a:rPr lang="es-ES" sz="1800" b="1" u="sng" strike="noStrike" spc="-1" dirty="0" err="1">
                <a:solidFill>
                  <a:srgbClr val="000000"/>
                </a:solidFill>
                <a:uFillTx/>
                <a:latin typeface="Franklin Gothic Book"/>
              </a:rPr>
              <a:t>costs</a:t>
            </a:r>
            <a:r>
              <a:rPr lang="es-ES" sz="1800" b="1" strike="noStrike" spc="-1" dirty="0">
                <a:solidFill>
                  <a:srgbClr val="000000"/>
                </a:solidFill>
                <a:latin typeface="Franklin Gothic Book"/>
              </a:rPr>
              <a:t>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s-ES" sz="1800" b="1" strike="noStrike" spc="-1" dirty="0" err="1">
                <a:solidFill>
                  <a:srgbClr val="000000"/>
                </a:solidFill>
                <a:latin typeface="Franklin Gothic Book"/>
              </a:rPr>
              <a:t>Steps</a:t>
            </a:r>
            <a:r>
              <a:rPr lang="es-ES" sz="1800" b="1" strike="noStrike" spc="-1" dirty="0">
                <a:solidFill>
                  <a:srgbClr val="000000"/>
                </a:solidFill>
                <a:latin typeface="Franklin Gothic Book"/>
              </a:rPr>
              <a:t>:</a:t>
            </a:r>
            <a:endParaRPr lang="en-US" sz="1800" b="0" strike="noStrike" spc="-1" dirty="0">
              <a:latin typeface="Arial"/>
            </a:endParaRPr>
          </a:p>
          <a:p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1. List the activities performed in the factory</a:t>
            </a:r>
            <a:endParaRPr lang="en-US" sz="1800" b="0" strike="noStrike" spc="-1" dirty="0">
              <a:latin typeface="Arial"/>
            </a:endParaRPr>
          </a:p>
          <a:p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2. Aggregate activities into cost pools </a:t>
            </a:r>
            <a:endParaRPr lang="en-US" sz="1800" b="0" strike="noStrike" spc="-1" dirty="0">
              <a:latin typeface="Arial"/>
            </a:endParaRPr>
          </a:p>
          <a:p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3. </a:t>
            </a: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Estimate the level of activity and cost for each cost pool.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4. </a:t>
            </a: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Compute the overhead ABC rate for each cost pool. </a:t>
            </a:r>
            <a:endParaRPr lang="en-US" sz="1800" b="0" strike="noStrike" spc="-1" dirty="0">
              <a:latin typeface="Arial"/>
            </a:endParaRPr>
          </a:p>
          <a:p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5. Allocate overhead costs</a:t>
            </a:r>
            <a:r>
              <a:rPr lang="en-US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of each pool</a:t>
            </a: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to products using ABC rates.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rupo 19"/>
          <p:cNvGrpSpPr/>
          <p:nvPr/>
        </p:nvGrpSpPr>
        <p:grpSpPr>
          <a:xfrm>
            <a:off x="-5235840" y="232200"/>
            <a:ext cx="4725720" cy="453240"/>
            <a:chOff x="-5235840" y="232200"/>
            <a:chExt cx="4725720" cy="453240"/>
          </a:xfrm>
        </p:grpSpPr>
        <p:sp>
          <p:nvSpPr>
            <p:cNvPr id="303" name="Forma libre: forma 11"/>
            <p:cNvSpPr/>
            <p:nvPr/>
          </p:nvSpPr>
          <p:spPr>
            <a:xfrm>
              <a:off x="-4990320" y="277560"/>
              <a:ext cx="4480200" cy="362520"/>
            </a:xfrm>
            <a:custGeom>
              <a:avLst/>
              <a:gdLst/>
              <a:ahLst/>
              <a:cxnLst/>
              <a:rect l="l" t="t" r="r" b="b"/>
              <a:pathLst>
                <a:path w="4137620" h="362912">
                  <a:moveTo>
                    <a:pt x="0" y="0"/>
                  </a:moveTo>
                  <a:lnTo>
                    <a:pt x="4137620" y="0"/>
                  </a:lnTo>
                  <a:lnTo>
                    <a:pt x="4137620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1. Cost Behavior Patterns and Assignment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04" name="Elipse 12"/>
            <p:cNvSpPr/>
            <p:nvPr/>
          </p:nvSpPr>
          <p:spPr>
            <a:xfrm>
              <a:off x="-5235840" y="232200"/>
              <a:ext cx="4910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05" name="Arco de bloque 10"/>
          <p:cNvSpPr/>
          <p:nvPr/>
        </p:nvSpPr>
        <p:spPr>
          <a:xfrm>
            <a:off x="-4368960" y="3246120"/>
            <a:ext cx="3180960" cy="3180960"/>
          </a:xfrm>
          <a:prstGeom prst="blockArc">
            <a:avLst>
              <a:gd name="adj1" fmla="val 18900000"/>
              <a:gd name="adj2" fmla="val 2700000"/>
              <a:gd name="adj3" fmla="val 679"/>
            </a:avLst>
          </a:prstGeom>
          <a:noFill/>
          <a:ln>
            <a:solidFill>
              <a:srgbClr val="BC5911"/>
            </a:solidFill>
            <a:round/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grpSp>
        <p:nvGrpSpPr>
          <p:cNvPr id="306" name="Grupo 20"/>
          <p:cNvGrpSpPr/>
          <p:nvPr/>
        </p:nvGrpSpPr>
        <p:grpSpPr>
          <a:xfrm>
            <a:off x="-4886280" y="254160"/>
            <a:ext cx="4517640" cy="453240"/>
            <a:chOff x="-4886280" y="254160"/>
            <a:chExt cx="4517640" cy="453240"/>
          </a:xfrm>
        </p:grpSpPr>
        <p:sp>
          <p:nvSpPr>
            <p:cNvPr id="307" name="Forma libre: forma 13"/>
            <p:cNvSpPr/>
            <p:nvPr/>
          </p:nvSpPr>
          <p:spPr>
            <a:xfrm>
              <a:off x="-4639680" y="299520"/>
              <a:ext cx="4271040" cy="362520"/>
            </a:xfrm>
            <a:custGeom>
              <a:avLst/>
              <a:gdLst/>
              <a:ahLst/>
              <a:cxnLst/>
              <a:rect l="l" t="t" r="r" b="b"/>
              <a:pathLst>
                <a:path w="3929554" h="362912">
                  <a:moveTo>
                    <a:pt x="0" y="0"/>
                  </a:moveTo>
                  <a:lnTo>
                    <a:pt x="3929554" y="0"/>
                  </a:lnTo>
                  <a:lnTo>
                    <a:pt x="3929554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2. Traditional Full Costing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08" name="Elipse 14"/>
            <p:cNvSpPr/>
            <p:nvPr/>
          </p:nvSpPr>
          <p:spPr>
            <a:xfrm>
              <a:off x="-4886280" y="254160"/>
              <a:ext cx="4928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309" name="Grupo 21"/>
          <p:cNvGrpSpPr/>
          <p:nvPr/>
        </p:nvGrpSpPr>
        <p:grpSpPr>
          <a:xfrm>
            <a:off x="0" y="186480"/>
            <a:ext cx="4517640" cy="453240"/>
            <a:chOff x="0" y="186480"/>
            <a:chExt cx="4517640" cy="453240"/>
          </a:xfrm>
        </p:grpSpPr>
        <p:sp>
          <p:nvSpPr>
            <p:cNvPr id="310" name="Forma libre: forma 15"/>
            <p:cNvSpPr/>
            <p:nvPr/>
          </p:nvSpPr>
          <p:spPr>
            <a:xfrm>
              <a:off x="246600" y="231840"/>
              <a:ext cx="4271040" cy="362520"/>
            </a:xfrm>
            <a:custGeom>
              <a:avLst/>
              <a:gdLst/>
              <a:ahLst/>
              <a:cxnLst/>
              <a:rect l="l" t="t" r="r" b="b"/>
              <a:pathLst>
                <a:path w="3929554" h="362912">
                  <a:moveTo>
                    <a:pt x="0" y="0"/>
                  </a:moveTo>
                  <a:lnTo>
                    <a:pt x="3929554" y="0"/>
                  </a:lnTo>
                  <a:lnTo>
                    <a:pt x="3929554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3. ABC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11" name="Elipse 16"/>
            <p:cNvSpPr/>
            <p:nvPr/>
          </p:nvSpPr>
          <p:spPr>
            <a:xfrm>
              <a:off x="0" y="186480"/>
              <a:ext cx="4928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12" name="TextBox 4"/>
          <p:cNvSpPr/>
          <p:nvPr/>
        </p:nvSpPr>
        <p:spPr>
          <a:xfrm>
            <a:off x="493200" y="1022400"/>
            <a:ext cx="10017360" cy="3416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s-ES" sz="1800" b="1" strike="noStrike" spc="-1" dirty="0" err="1">
                <a:solidFill>
                  <a:srgbClr val="000000"/>
                </a:solidFill>
                <a:latin typeface="Franklin Gothic Book"/>
              </a:rPr>
              <a:t>Steps</a:t>
            </a:r>
            <a:r>
              <a:rPr lang="es-ES" sz="1800" b="1" strike="noStrike" spc="-1" dirty="0">
                <a:solidFill>
                  <a:srgbClr val="000000"/>
                </a:solidFill>
                <a:latin typeface="Franklin Gothic Book"/>
              </a:rPr>
              <a:t>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1. List the activities performed in the factory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Activities: action or process involved in the production of inventory.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Examples of common manufacturing activities (and overhead costs):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• Taking orders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• Setting up machines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• Purchasing material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• Assembling products (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Franklin Gothic Book"/>
              </a:rPr>
              <a:t>ie</a:t>
            </a: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, order assembling in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Franklin Gothic Book"/>
              </a:rPr>
              <a:t>Mcdonald</a:t>
            </a: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• Inspecting products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• Providing customer service during the ordering process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rupo 19"/>
          <p:cNvGrpSpPr/>
          <p:nvPr/>
        </p:nvGrpSpPr>
        <p:grpSpPr>
          <a:xfrm>
            <a:off x="-5235840" y="232200"/>
            <a:ext cx="4725720" cy="453240"/>
            <a:chOff x="-5235840" y="232200"/>
            <a:chExt cx="4725720" cy="453240"/>
          </a:xfrm>
        </p:grpSpPr>
        <p:sp>
          <p:nvSpPr>
            <p:cNvPr id="314" name="Forma libre: forma 11"/>
            <p:cNvSpPr/>
            <p:nvPr/>
          </p:nvSpPr>
          <p:spPr>
            <a:xfrm>
              <a:off x="-4990320" y="277560"/>
              <a:ext cx="4480200" cy="362520"/>
            </a:xfrm>
            <a:custGeom>
              <a:avLst/>
              <a:gdLst/>
              <a:ahLst/>
              <a:cxnLst/>
              <a:rect l="l" t="t" r="r" b="b"/>
              <a:pathLst>
                <a:path w="4137620" h="362912">
                  <a:moveTo>
                    <a:pt x="0" y="0"/>
                  </a:moveTo>
                  <a:lnTo>
                    <a:pt x="4137620" y="0"/>
                  </a:lnTo>
                  <a:lnTo>
                    <a:pt x="4137620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1. Cost Behavior Patterns and Assignment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15" name="Elipse 12"/>
            <p:cNvSpPr/>
            <p:nvPr/>
          </p:nvSpPr>
          <p:spPr>
            <a:xfrm>
              <a:off x="-5235840" y="232200"/>
              <a:ext cx="4910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16" name="Arco de bloque 10"/>
          <p:cNvSpPr/>
          <p:nvPr/>
        </p:nvSpPr>
        <p:spPr>
          <a:xfrm>
            <a:off x="-4368960" y="3246120"/>
            <a:ext cx="3180960" cy="3180960"/>
          </a:xfrm>
          <a:prstGeom prst="blockArc">
            <a:avLst>
              <a:gd name="adj1" fmla="val 18900000"/>
              <a:gd name="adj2" fmla="val 2700000"/>
              <a:gd name="adj3" fmla="val 679"/>
            </a:avLst>
          </a:prstGeom>
          <a:noFill/>
          <a:ln>
            <a:solidFill>
              <a:srgbClr val="BC5911"/>
            </a:solidFill>
            <a:round/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grpSp>
        <p:nvGrpSpPr>
          <p:cNvPr id="317" name="Grupo 20"/>
          <p:cNvGrpSpPr/>
          <p:nvPr/>
        </p:nvGrpSpPr>
        <p:grpSpPr>
          <a:xfrm>
            <a:off x="-4886280" y="254160"/>
            <a:ext cx="4517640" cy="453240"/>
            <a:chOff x="-4886280" y="254160"/>
            <a:chExt cx="4517640" cy="453240"/>
          </a:xfrm>
        </p:grpSpPr>
        <p:sp>
          <p:nvSpPr>
            <p:cNvPr id="318" name="Forma libre: forma 13"/>
            <p:cNvSpPr/>
            <p:nvPr/>
          </p:nvSpPr>
          <p:spPr>
            <a:xfrm>
              <a:off x="-4639680" y="299520"/>
              <a:ext cx="4271040" cy="362520"/>
            </a:xfrm>
            <a:custGeom>
              <a:avLst/>
              <a:gdLst/>
              <a:ahLst/>
              <a:cxnLst/>
              <a:rect l="l" t="t" r="r" b="b"/>
              <a:pathLst>
                <a:path w="3929554" h="362912">
                  <a:moveTo>
                    <a:pt x="0" y="0"/>
                  </a:moveTo>
                  <a:lnTo>
                    <a:pt x="3929554" y="0"/>
                  </a:lnTo>
                  <a:lnTo>
                    <a:pt x="3929554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2. Traditional Full Costing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19" name="Elipse 14"/>
            <p:cNvSpPr/>
            <p:nvPr/>
          </p:nvSpPr>
          <p:spPr>
            <a:xfrm>
              <a:off x="-4886280" y="254160"/>
              <a:ext cx="4928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320" name="Grupo 21"/>
          <p:cNvGrpSpPr/>
          <p:nvPr/>
        </p:nvGrpSpPr>
        <p:grpSpPr>
          <a:xfrm>
            <a:off x="0" y="186480"/>
            <a:ext cx="4517640" cy="453240"/>
            <a:chOff x="0" y="186480"/>
            <a:chExt cx="4517640" cy="453240"/>
          </a:xfrm>
        </p:grpSpPr>
        <p:sp>
          <p:nvSpPr>
            <p:cNvPr id="321" name="Forma libre: forma 15"/>
            <p:cNvSpPr/>
            <p:nvPr/>
          </p:nvSpPr>
          <p:spPr>
            <a:xfrm>
              <a:off x="246600" y="231840"/>
              <a:ext cx="4271040" cy="362520"/>
            </a:xfrm>
            <a:custGeom>
              <a:avLst/>
              <a:gdLst/>
              <a:ahLst/>
              <a:cxnLst/>
              <a:rect l="l" t="t" r="r" b="b"/>
              <a:pathLst>
                <a:path w="3929554" h="362912">
                  <a:moveTo>
                    <a:pt x="0" y="0"/>
                  </a:moveTo>
                  <a:lnTo>
                    <a:pt x="3929554" y="0"/>
                  </a:lnTo>
                  <a:lnTo>
                    <a:pt x="3929554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3. ABC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22" name="Elipse 16"/>
            <p:cNvSpPr/>
            <p:nvPr/>
          </p:nvSpPr>
          <p:spPr>
            <a:xfrm>
              <a:off x="0" y="186480"/>
              <a:ext cx="4928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23" name="TextBox 4"/>
          <p:cNvSpPr/>
          <p:nvPr/>
        </p:nvSpPr>
        <p:spPr>
          <a:xfrm>
            <a:off x="493200" y="1022400"/>
            <a:ext cx="10017360" cy="147732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s-ES" sz="1800" b="1" strike="noStrike" spc="-1" dirty="0" err="1">
                <a:solidFill>
                  <a:srgbClr val="000000"/>
                </a:solidFill>
                <a:latin typeface="Franklin Gothic Book"/>
              </a:rPr>
              <a:t>Steps</a:t>
            </a:r>
            <a:r>
              <a:rPr lang="es-ES" sz="1800" b="1" strike="noStrike" spc="-1" dirty="0">
                <a:solidFill>
                  <a:srgbClr val="000000"/>
                </a:solidFill>
                <a:latin typeface="Franklin Gothic Book"/>
              </a:rPr>
              <a:t>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2. Aggregate activities into cost pools 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Overhead costs are assigned to each activity to become a cost pool. A cost pool is a list of costs incurred when related activities are performed.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Examples:</a:t>
            </a:r>
            <a:endParaRPr lang="en-US" sz="1800" b="0" strike="noStrike" spc="-1" dirty="0">
              <a:latin typeface="Arial"/>
            </a:endParaRPr>
          </a:p>
        </p:txBody>
      </p:sp>
      <p:graphicFrame>
        <p:nvGraphicFramePr>
          <p:cNvPr id="324" name="Table 6"/>
          <p:cNvGraphicFramePr/>
          <p:nvPr>
            <p:extLst>
              <p:ext uri="{D42A27DB-BD31-4B8C-83A1-F6EECF244321}">
                <p14:modId xmlns:p14="http://schemas.microsoft.com/office/powerpoint/2010/main" val="1420543329"/>
              </p:ext>
            </p:extLst>
          </p:nvPr>
        </p:nvGraphicFramePr>
        <p:xfrm>
          <a:off x="977660" y="2401018"/>
          <a:ext cx="10219556" cy="3931920"/>
        </p:xfrm>
        <a:graphic>
          <a:graphicData uri="http://schemas.openxmlformats.org/drawingml/2006/table">
            <a:tbl>
              <a:tblPr/>
              <a:tblGrid>
                <a:gridCol w="7806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1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07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ES" sz="1800" b="1" strike="noStrike" spc="-1" dirty="0" err="1">
                          <a:solidFill>
                            <a:srgbClr val="FFFFFF"/>
                          </a:solidFill>
                          <a:latin typeface="Franklin Gothic Book"/>
                        </a:rPr>
                        <a:t>Activities</a:t>
                      </a:r>
                      <a:endParaRPr lang="en-US" sz="1800" b="0" strike="noStrike" spc="-1" dirty="0" err="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701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ES" sz="1800" b="1" strike="noStrike" spc="-1" dirty="0" err="1">
                          <a:solidFill>
                            <a:srgbClr val="FFFFFF"/>
                          </a:solidFill>
                          <a:latin typeface="Franklin Gothic Book"/>
                        </a:rPr>
                        <a:t>Cost</a:t>
                      </a:r>
                      <a:r>
                        <a:rPr lang="es-ES" sz="1800" b="1" strike="noStrike" spc="-1" dirty="0">
                          <a:solidFill>
                            <a:srgbClr val="FFFFFF"/>
                          </a:solidFill>
                          <a:latin typeface="Franklin Gothic Book"/>
                        </a:rPr>
                        <a:t> Pool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701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63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ES" sz="1800" b="0" strike="noStrike" spc="-1" dirty="0" err="1">
                          <a:solidFill>
                            <a:srgbClr val="000000"/>
                          </a:solidFill>
                          <a:latin typeface="Franklin Gothic Book"/>
                        </a:rPr>
                        <a:t>Taking</a:t>
                      </a:r>
                      <a:r>
                        <a:rPr lang="es-ES" sz="1800" b="0" strike="noStrike" spc="-1" dirty="0">
                          <a:solidFill>
                            <a:srgbClr val="000000"/>
                          </a:solidFill>
                          <a:latin typeface="Franklin Gothic Book"/>
                        </a:rPr>
                        <a:t> </a:t>
                      </a:r>
                      <a:r>
                        <a:rPr lang="es-ES" sz="1800" b="0" strike="noStrike" spc="-1" dirty="0" err="1">
                          <a:solidFill>
                            <a:srgbClr val="000000"/>
                          </a:solidFill>
                          <a:latin typeface="Franklin Gothic Book"/>
                        </a:rPr>
                        <a:t>orders</a:t>
                      </a:r>
                      <a:endParaRPr lang="en-US" sz="1800" b="0" strike="noStrike" spc="-1" dirty="0" err="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ES" sz="1800" b="0" strike="noStrike" spc="-1" dirty="0" err="1">
                          <a:solidFill>
                            <a:srgbClr val="000000"/>
                          </a:solidFill>
                          <a:latin typeface="Franklin Gothic Book"/>
                        </a:rPr>
                        <a:t>Verifying</a:t>
                      </a:r>
                      <a:r>
                        <a:rPr lang="es-ES" sz="1800" b="0" strike="noStrike" spc="-1" dirty="0">
                          <a:solidFill>
                            <a:srgbClr val="000000"/>
                          </a:solidFill>
                          <a:latin typeface="Franklin Gothic Book"/>
                        </a:rPr>
                        <a:t>/confirming </a:t>
                      </a:r>
                      <a:r>
                        <a:rPr lang="es-ES" sz="1800" b="0" strike="noStrike" spc="-1" dirty="0" err="1">
                          <a:solidFill>
                            <a:srgbClr val="000000"/>
                          </a:solidFill>
                          <a:latin typeface="Franklin Gothic Book"/>
                        </a:rPr>
                        <a:t>orders</a:t>
                      </a:r>
                      <a:endParaRPr lang="en-US" sz="1800" b="0" strike="noStrike" spc="-1" dirty="0" err="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7D4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ES" sz="1800" b="0" strike="noStrike" spc="-1" dirty="0" err="1">
                          <a:solidFill>
                            <a:srgbClr val="000000"/>
                          </a:solidFill>
                          <a:latin typeface="Franklin Gothic Book"/>
                        </a:rPr>
                        <a:t>Customer</a:t>
                      </a:r>
                      <a:r>
                        <a:rPr lang="es-ES" sz="1800" b="0" strike="noStrike" spc="-1" dirty="0">
                          <a:solidFill>
                            <a:srgbClr val="000000"/>
                          </a:solidFill>
                          <a:latin typeface="Franklin Gothic Book"/>
                        </a:rPr>
                        <a:t> </a:t>
                      </a:r>
                      <a:r>
                        <a:rPr lang="es-ES" sz="1800" b="0" strike="noStrike" spc="-1" dirty="0" err="1">
                          <a:solidFill>
                            <a:srgbClr val="000000"/>
                          </a:solidFill>
                          <a:latin typeface="Franklin Gothic Book"/>
                        </a:rPr>
                        <a:t>Order</a:t>
                      </a:r>
                      <a:endParaRPr lang="en-US" sz="1800" b="0" strike="noStrike" spc="-1" dirty="0" err="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7D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63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s-ES" sz="1800" b="0" strike="noStrike" spc="-1" dirty="0" err="1">
                          <a:solidFill>
                            <a:srgbClr val="000000"/>
                          </a:solidFill>
                          <a:latin typeface="Franklin Gothic Book"/>
                        </a:rPr>
                        <a:t>Setting</a:t>
                      </a:r>
                      <a:r>
                        <a:rPr lang="es-ES" sz="1800" b="0" strike="noStrike" spc="-1" dirty="0">
                          <a:solidFill>
                            <a:srgbClr val="000000"/>
                          </a:solidFill>
                          <a:latin typeface="Franklin Gothic Book"/>
                        </a:rPr>
                        <a:t> up machines</a:t>
                      </a:r>
                      <a:endParaRPr lang="en-US" sz="18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Franklin Gothic Book"/>
                        </a:rPr>
                        <a:t>Machine insurances, utilities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B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s-ES" sz="1800" b="0" strike="noStrike" spc="-1" err="1">
                          <a:solidFill>
                            <a:srgbClr val="000000"/>
                          </a:solidFill>
                          <a:latin typeface="Franklin Gothic Book"/>
                        </a:rPr>
                        <a:t>Production</a:t>
                      </a:r>
                      <a:r>
                        <a:rPr lang="es-ES" sz="1800" b="0" strike="noStrike" spc="-1" dirty="0">
                          <a:solidFill>
                            <a:srgbClr val="000000"/>
                          </a:solidFill>
                          <a:latin typeface="Franklin Gothic Book"/>
                        </a:rPr>
                        <a:t> Machines</a:t>
                      </a:r>
                      <a:endParaRPr lang="en-US" sz="18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B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89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ES" sz="1800" b="0" strike="noStrike" spc="-1" dirty="0" err="1">
                          <a:solidFill>
                            <a:srgbClr val="000000"/>
                          </a:solidFill>
                          <a:latin typeface="Franklin Gothic Book"/>
                        </a:rPr>
                        <a:t>Preparing</a:t>
                      </a:r>
                      <a:r>
                        <a:rPr lang="es-ES" sz="1800" b="0" strike="noStrike" spc="-1" dirty="0">
                          <a:solidFill>
                            <a:srgbClr val="000000"/>
                          </a:solidFill>
                          <a:latin typeface="Franklin Gothic Book"/>
                        </a:rPr>
                        <a:t> </a:t>
                      </a:r>
                      <a:r>
                        <a:rPr lang="es-ES" sz="1800" b="0" strike="noStrike" spc="-1" dirty="0" err="1">
                          <a:solidFill>
                            <a:srgbClr val="000000"/>
                          </a:solidFill>
                          <a:latin typeface="Franklin Gothic Book"/>
                        </a:rPr>
                        <a:t>purchaces</a:t>
                      </a:r>
                      <a:r>
                        <a:rPr lang="es-ES" sz="1800" b="0" strike="noStrike" spc="-1" dirty="0">
                          <a:solidFill>
                            <a:srgbClr val="000000"/>
                          </a:solidFill>
                          <a:latin typeface="Franklin Gothic Book"/>
                        </a:rPr>
                        <a:t> </a:t>
                      </a:r>
                      <a:r>
                        <a:rPr lang="es-ES" sz="1800" b="0" strike="noStrike" spc="-1" dirty="0" err="1">
                          <a:solidFill>
                            <a:srgbClr val="000000"/>
                          </a:solidFill>
                          <a:latin typeface="Franklin Gothic Book"/>
                        </a:rPr>
                        <a:t>of</a:t>
                      </a:r>
                      <a:r>
                        <a:rPr lang="es-ES" sz="1800" b="0" strike="noStrike" spc="-1" dirty="0">
                          <a:solidFill>
                            <a:srgbClr val="000000"/>
                          </a:solidFill>
                          <a:latin typeface="Franklin Gothic Book"/>
                        </a:rPr>
                        <a:t> </a:t>
                      </a:r>
                      <a:r>
                        <a:rPr lang="es-ES" sz="1800" b="0" strike="noStrike" spc="-1" dirty="0" err="1">
                          <a:solidFill>
                            <a:srgbClr val="000000"/>
                          </a:solidFill>
                          <a:latin typeface="Franklin Gothic Book"/>
                        </a:rPr>
                        <a:t>materials</a:t>
                      </a:r>
                      <a:endParaRPr lang="en-US" sz="1800" b="0" strike="noStrike" spc="-1" dirty="0" err="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ES" sz="1800" b="0" strike="noStrike" spc="-1" dirty="0" err="1">
                          <a:solidFill>
                            <a:srgbClr val="000000"/>
                          </a:solidFill>
                          <a:latin typeface="Franklin Gothic Book"/>
                        </a:rPr>
                        <a:t>Cost</a:t>
                      </a:r>
                      <a:r>
                        <a:rPr lang="es-ES" sz="1800" b="0" strike="noStrike" spc="-1" dirty="0">
                          <a:solidFill>
                            <a:srgbClr val="000000"/>
                          </a:solidFill>
                          <a:latin typeface="Franklin Gothic Book"/>
                        </a:rPr>
                        <a:t> </a:t>
                      </a:r>
                      <a:r>
                        <a:rPr lang="es-ES" sz="1800" b="0" strike="noStrike" spc="-1" dirty="0" err="1">
                          <a:solidFill>
                            <a:srgbClr val="000000"/>
                          </a:solidFill>
                          <a:latin typeface="Franklin Gothic Book"/>
                        </a:rPr>
                        <a:t>to</a:t>
                      </a:r>
                      <a:r>
                        <a:rPr lang="es-ES" sz="1800" b="0" strike="noStrike" spc="-1" dirty="0">
                          <a:solidFill>
                            <a:srgbClr val="000000"/>
                          </a:solidFill>
                          <a:latin typeface="Franklin Gothic Book"/>
                        </a:rPr>
                        <a:t> </a:t>
                      </a:r>
                      <a:r>
                        <a:rPr lang="es-ES" sz="1800" b="0" strike="noStrike" spc="-1" dirty="0" err="1">
                          <a:solidFill>
                            <a:srgbClr val="000000"/>
                          </a:solidFill>
                          <a:latin typeface="Franklin Gothic Book"/>
                        </a:rPr>
                        <a:t>move</a:t>
                      </a:r>
                      <a:r>
                        <a:rPr lang="es-ES" sz="1800" b="0" strike="noStrike" spc="-1" dirty="0">
                          <a:solidFill>
                            <a:srgbClr val="000000"/>
                          </a:solidFill>
                          <a:latin typeface="Franklin Gothic Book"/>
                        </a:rPr>
                        <a:t> </a:t>
                      </a:r>
                      <a:r>
                        <a:rPr lang="es-ES" sz="1800" b="0" strike="noStrike" spc="-1" dirty="0" err="1">
                          <a:solidFill>
                            <a:srgbClr val="000000"/>
                          </a:solidFill>
                          <a:latin typeface="Franklin Gothic Book"/>
                        </a:rPr>
                        <a:t>materials</a:t>
                      </a:r>
                      <a:r>
                        <a:rPr lang="es-ES" sz="1800" b="0" strike="noStrike" spc="-1" dirty="0">
                          <a:solidFill>
                            <a:srgbClr val="000000"/>
                          </a:solidFill>
                          <a:latin typeface="Franklin Gothic Book"/>
                        </a:rPr>
                        <a:t> </a:t>
                      </a:r>
                      <a:r>
                        <a:rPr lang="es-ES" sz="1800" b="0" strike="noStrike" spc="-1" dirty="0" err="1">
                          <a:solidFill>
                            <a:srgbClr val="000000"/>
                          </a:solidFill>
                          <a:latin typeface="Franklin Gothic Book"/>
                        </a:rPr>
                        <a:t>from</a:t>
                      </a:r>
                      <a:r>
                        <a:rPr lang="es-ES" sz="1800" b="0" strike="noStrike" spc="-1" dirty="0">
                          <a:solidFill>
                            <a:srgbClr val="000000"/>
                          </a:solidFill>
                          <a:latin typeface="Franklin Gothic Book"/>
                        </a:rPr>
                        <a:t> </a:t>
                      </a:r>
                      <a:r>
                        <a:rPr lang="es-ES" sz="1800" b="0" strike="noStrike" spc="-1" dirty="0" err="1">
                          <a:solidFill>
                            <a:srgbClr val="000000"/>
                          </a:solidFill>
                          <a:latin typeface="Franklin Gothic Book"/>
                        </a:rPr>
                        <a:t>reception</a:t>
                      </a:r>
                      <a:r>
                        <a:rPr lang="es-ES" sz="1800" b="0" strike="noStrike" spc="-1" dirty="0">
                          <a:solidFill>
                            <a:srgbClr val="000000"/>
                          </a:solidFill>
                          <a:latin typeface="Franklin Gothic Book"/>
                        </a:rPr>
                        <a:t> </a:t>
                      </a:r>
                      <a:r>
                        <a:rPr lang="es-ES" sz="1800" b="0" strike="noStrike" spc="-1" dirty="0" err="1">
                          <a:solidFill>
                            <a:srgbClr val="000000"/>
                          </a:solidFill>
                          <a:latin typeface="Franklin Gothic Book"/>
                        </a:rPr>
                        <a:t>into</a:t>
                      </a:r>
                      <a:r>
                        <a:rPr lang="es-ES" sz="1800" b="0" strike="noStrike" spc="-1" dirty="0">
                          <a:solidFill>
                            <a:srgbClr val="000000"/>
                          </a:solidFill>
                          <a:latin typeface="Franklin Gothic Book"/>
                        </a:rPr>
                        <a:t> </a:t>
                      </a:r>
                      <a:r>
                        <a:rPr lang="es-ES" sz="1800" b="0" strike="noStrike" spc="-1" dirty="0" err="1">
                          <a:solidFill>
                            <a:srgbClr val="000000"/>
                          </a:solidFill>
                          <a:latin typeface="Franklin Gothic Book"/>
                        </a:rPr>
                        <a:t>production</a:t>
                      </a:r>
                      <a:r>
                        <a:rPr lang="es-ES" sz="1800" b="0" strike="noStrike" spc="-1" dirty="0">
                          <a:solidFill>
                            <a:srgbClr val="000000"/>
                          </a:solidFill>
                          <a:latin typeface="Franklin Gothic Book"/>
                        </a:rPr>
                        <a:t> </a:t>
                      </a:r>
                      <a:r>
                        <a:rPr lang="es-ES" sz="1800" b="0" strike="noStrike" spc="-1" dirty="0" err="1">
                          <a:solidFill>
                            <a:srgbClr val="000000"/>
                          </a:solidFill>
                          <a:latin typeface="Franklin Gothic Book"/>
                        </a:rPr>
                        <a:t>department</a:t>
                      </a:r>
                      <a:endParaRPr lang="en-US" sz="1800" b="0" strike="noStrike" spc="-1" dirty="0" err="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7D4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ES" sz="1800" b="0" strike="noStrike" spc="-1" err="1">
                          <a:solidFill>
                            <a:srgbClr val="000000"/>
                          </a:solidFill>
                          <a:latin typeface="Franklin Gothic Book"/>
                        </a:rPr>
                        <a:t>Purchasing</a:t>
                      </a:r>
                      <a:r>
                        <a:rPr lang="es-ES" sz="1800" b="0" strike="noStrike" spc="-1" dirty="0">
                          <a:solidFill>
                            <a:srgbClr val="000000"/>
                          </a:solidFill>
                          <a:latin typeface="Franklin Gothic Book"/>
                        </a:rPr>
                        <a:t> </a:t>
                      </a:r>
                      <a:r>
                        <a:rPr lang="es-ES" sz="1800" b="0" strike="noStrike" spc="-1" err="1">
                          <a:solidFill>
                            <a:srgbClr val="000000"/>
                          </a:solidFill>
                          <a:latin typeface="Franklin Gothic Book"/>
                        </a:rPr>
                        <a:t>Materials</a:t>
                      </a:r>
                      <a:endParaRPr lang="en-US" sz="1800" b="0" strike="noStrike" spc="-1" err="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7D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07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ES" sz="1800" b="0" strike="noStrike" spc="-1" dirty="0" err="1">
                          <a:solidFill>
                            <a:srgbClr val="000000"/>
                          </a:solidFill>
                          <a:latin typeface="Franklin Gothic Book"/>
                        </a:rPr>
                        <a:t>Inspection</a:t>
                      </a:r>
                      <a:r>
                        <a:rPr lang="es-ES" sz="1800" b="0" strike="noStrike" spc="-1" dirty="0">
                          <a:solidFill>
                            <a:srgbClr val="000000"/>
                          </a:solidFill>
                          <a:latin typeface="Franklin Gothic Book"/>
                        </a:rPr>
                        <a:t>/</a:t>
                      </a:r>
                      <a:r>
                        <a:rPr lang="es-ES" sz="1800" b="0" strike="noStrike" spc="-1" dirty="0" err="1">
                          <a:solidFill>
                            <a:srgbClr val="000000"/>
                          </a:solidFill>
                          <a:latin typeface="Franklin Gothic Book"/>
                        </a:rPr>
                        <a:t>Quality</a:t>
                      </a:r>
                      <a:r>
                        <a:rPr lang="es-ES" sz="1800" b="0" strike="noStrike" spc="-1" dirty="0">
                          <a:solidFill>
                            <a:srgbClr val="000000"/>
                          </a:solidFill>
                          <a:latin typeface="Franklin Gothic Book"/>
                        </a:rPr>
                        <a:t> staff </a:t>
                      </a:r>
                      <a:r>
                        <a:rPr lang="es-ES" sz="1800" b="0" strike="noStrike" spc="-1" dirty="0" err="1">
                          <a:solidFill>
                            <a:srgbClr val="000000"/>
                          </a:solidFill>
                          <a:latin typeface="Franklin Gothic Book"/>
                        </a:rPr>
                        <a:t>costs</a:t>
                      </a:r>
                      <a:endParaRPr lang="en-US" sz="1800" b="0" strike="noStrike" spc="-1" dirty="0" err="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B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ES" sz="1800" b="0" strike="noStrike" spc="-1" dirty="0" err="1">
                          <a:solidFill>
                            <a:srgbClr val="000000"/>
                          </a:solidFill>
                          <a:latin typeface="Franklin Gothic Book"/>
                        </a:rPr>
                        <a:t>Inspect</a:t>
                      </a:r>
                      <a:r>
                        <a:rPr lang="es-ES" sz="1800" b="0" strike="noStrike" spc="-1" dirty="0">
                          <a:solidFill>
                            <a:srgbClr val="000000"/>
                          </a:solidFill>
                          <a:latin typeface="Franklin Gothic Book"/>
                        </a:rPr>
                        <a:t> </a:t>
                      </a:r>
                      <a:r>
                        <a:rPr lang="es-ES" sz="1800" b="0" strike="noStrike" spc="-1" dirty="0" err="1">
                          <a:solidFill>
                            <a:srgbClr val="000000"/>
                          </a:solidFill>
                          <a:latin typeface="Franklin Gothic Book"/>
                        </a:rPr>
                        <a:t>Products</a:t>
                      </a:r>
                      <a:endParaRPr lang="en-US" sz="1800" b="0" strike="noStrike" spc="-1" dirty="0" err="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B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63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ES" sz="1800" b="0" strike="noStrike" spc="-1" dirty="0" err="1">
                          <a:solidFill>
                            <a:srgbClr val="000000"/>
                          </a:solidFill>
                          <a:latin typeface="Franklin Gothic Book"/>
                        </a:rPr>
                        <a:t>Cost</a:t>
                      </a:r>
                      <a:r>
                        <a:rPr lang="es-ES" sz="1800" b="0" strike="noStrike" spc="-1" dirty="0">
                          <a:solidFill>
                            <a:srgbClr val="000000"/>
                          </a:solidFill>
                          <a:latin typeface="Franklin Gothic Book"/>
                        </a:rPr>
                        <a:t> </a:t>
                      </a:r>
                      <a:r>
                        <a:rPr lang="es-ES" sz="1800" b="0" strike="noStrike" spc="-1" dirty="0" err="1">
                          <a:solidFill>
                            <a:srgbClr val="000000"/>
                          </a:solidFill>
                          <a:latin typeface="Franklin Gothic Book"/>
                        </a:rPr>
                        <a:t>of</a:t>
                      </a:r>
                      <a:r>
                        <a:rPr lang="es-ES" sz="1800" b="0" strike="noStrike" spc="-1" dirty="0">
                          <a:solidFill>
                            <a:srgbClr val="000000"/>
                          </a:solidFill>
                          <a:latin typeface="Franklin Gothic Book"/>
                        </a:rPr>
                        <a:t> </a:t>
                      </a:r>
                      <a:r>
                        <a:rPr lang="es-ES" sz="1800" b="0" strike="noStrike" spc="-1" dirty="0" err="1">
                          <a:solidFill>
                            <a:srgbClr val="000000"/>
                          </a:solidFill>
                          <a:latin typeface="Franklin Gothic Book"/>
                        </a:rPr>
                        <a:t>assembly</a:t>
                      </a:r>
                      <a:r>
                        <a:rPr lang="es-ES" sz="1800" b="0" strike="noStrike" spc="-1" dirty="0">
                          <a:solidFill>
                            <a:srgbClr val="000000"/>
                          </a:solidFill>
                          <a:latin typeface="Franklin Gothic Book"/>
                        </a:rPr>
                        <a:t> machine </a:t>
                      </a:r>
                      <a:endParaRPr lang="en-US" sz="18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ES" sz="1800" b="0" strike="noStrike" spc="-1" dirty="0" err="1">
                          <a:solidFill>
                            <a:srgbClr val="000000"/>
                          </a:solidFill>
                          <a:latin typeface="Franklin Gothic Book"/>
                        </a:rPr>
                        <a:t>Cost</a:t>
                      </a:r>
                      <a:r>
                        <a:rPr lang="es-ES" sz="1800" b="0" strike="noStrike" spc="-1" dirty="0">
                          <a:solidFill>
                            <a:srgbClr val="000000"/>
                          </a:solidFill>
                          <a:latin typeface="Franklin Gothic Book"/>
                        </a:rPr>
                        <a:t> </a:t>
                      </a:r>
                      <a:r>
                        <a:rPr lang="es-ES" sz="1800" b="0" strike="noStrike" spc="-1" dirty="0" err="1">
                          <a:solidFill>
                            <a:srgbClr val="000000"/>
                          </a:solidFill>
                          <a:latin typeface="Franklin Gothic Book"/>
                        </a:rPr>
                        <a:t>of</a:t>
                      </a:r>
                      <a:r>
                        <a:rPr lang="es-ES" sz="1800" b="0" strike="noStrike" spc="-1" dirty="0">
                          <a:solidFill>
                            <a:srgbClr val="000000"/>
                          </a:solidFill>
                          <a:latin typeface="Franklin Gothic Book"/>
                        </a:rPr>
                        <a:t> </a:t>
                      </a:r>
                      <a:r>
                        <a:rPr lang="es-ES" sz="1800" b="0" strike="noStrike" spc="-1" dirty="0" err="1">
                          <a:solidFill>
                            <a:srgbClr val="000000"/>
                          </a:solidFill>
                          <a:latin typeface="Franklin Gothic Book"/>
                        </a:rPr>
                        <a:t>label</a:t>
                      </a:r>
                      <a:r>
                        <a:rPr lang="es-ES" sz="1800" b="0" strike="noStrike" spc="-1" dirty="0">
                          <a:solidFill>
                            <a:srgbClr val="000000"/>
                          </a:solidFill>
                          <a:latin typeface="Franklin Gothic Book"/>
                        </a:rPr>
                        <a:t> machine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7D4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ES" sz="1800" b="0" strike="noStrike" spc="-1" dirty="0" err="1">
                          <a:solidFill>
                            <a:srgbClr val="000000"/>
                          </a:solidFill>
                          <a:latin typeface="Franklin Gothic Book"/>
                        </a:rPr>
                        <a:t>Assemble</a:t>
                      </a:r>
                      <a:r>
                        <a:rPr lang="es-ES" sz="1800" b="0" strike="noStrike" spc="-1" dirty="0">
                          <a:solidFill>
                            <a:srgbClr val="000000"/>
                          </a:solidFill>
                          <a:latin typeface="Franklin Gothic Book"/>
                        </a:rPr>
                        <a:t> </a:t>
                      </a:r>
                      <a:r>
                        <a:rPr lang="es-ES" sz="1800" b="0" strike="noStrike" spc="-1" dirty="0" err="1">
                          <a:solidFill>
                            <a:srgbClr val="000000"/>
                          </a:solidFill>
                          <a:latin typeface="Franklin Gothic Book"/>
                        </a:rPr>
                        <a:t>Products</a:t>
                      </a:r>
                      <a:endParaRPr lang="en-US" sz="1800" b="0" strike="noStrike" spc="-1" dirty="0" err="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7D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63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ES" sz="1800" b="0" strike="noStrike" spc="-1" dirty="0" err="1">
                          <a:solidFill>
                            <a:srgbClr val="000000"/>
                          </a:solidFill>
                          <a:latin typeface="Franklin Gothic Book"/>
                        </a:rPr>
                        <a:t>Computers</a:t>
                      </a:r>
                      <a:r>
                        <a:rPr lang="es-ES" sz="1800" b="0" strike="noStrike" spc="-1" dirty="0">
                          <a:solidFill>
                            <a:srgbClr val="000000"/>
                          </a:solidFill>
                          <a:latin typeface="Franklin Gothic Book"/>
                        </a:rPr>
                        <a:t>' </a:t>
                      </a:r>
                      <a:r>
                        <a:rPr lang="es-ES" sz="1800" b="0" strike="noStrike" spc="-1" dirty="0" err="1">
                          <a:solidFill>
                            <a:srgbClr val="000000"/>
                          </a:solidFill>
                          <a:latin typeface="Franklin Gothic Book"/>
                        </a:rPr>
                        <a:t>depreciation</a:t>
                      </a:r>
                      <a:endParaRPr lang="en-US" sz="1800" b="0" strike="noStrike" spc="-1" dirty="0" err="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ES" sz="1800" b="0" strike="noStrike" spc="-1" dirty="0">
                          <a:solidFill>
                            <a:srgbClr val="000000"/>
                          </a:solidFill>
                          <a:latin typeface="Franklin Gothic Book"/>
                        </a:rPr>
                        <a:t>Online store </a:t>
                      </a:r>
                      <a:r>
                        <a:rPr lang="es-ES" sz="1800" b="0" strike="noStrike" spc="-1" dirty="0" err="1">
                          <a:solidFill>
                            <a:srgbClr val="000000"/>
                          </a:solidFill>
                          <a:latin typeface="Franklin Gothic Book"/>
                        </a:rPr>
                        <a:t>maintenance</a:t>
                      </a:r>
                      <a:endParaRPr lang="en-US" sz="1800" b="0" strike="noStrike" spc="-1" dirty="0" err="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B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ES" sz="1800" b="0" strike="noStrike" spc="-1" err="1">
                          <a:solidFill>
                            <a:srgbClr val="000000"/>
                          </a:solidFill>
                          <a:latin typeface="Franklin Gothic Book"/>
                        </a:rPr>
                        <a:t>Technological</a:t>
                      </a:r>
                      <a:r>
                        <a:rPr lang="es-ES" sz="1800" b="0" strike="noStrike" spc="-1" dirty="0">
                          <a:solidFill>
                            <a:srgbClr val="000000"/>
                          </a:solidFill>
                          <a:latin typeface="Franklin Gothic Book"/>
                        </a:rPr>
                        <a:t> </a:t>
                      </a:r>
                      <a:r>
                        <a:rPr lang="es-ES" sz="1800" b="0" strike="noStrike" spc="-1" err="1">
                          <a:solidFill>
                            <a:srgbClr val="000000"/>
                          </a:solidFill>
                          <a:latin typeface="Franklin Gothic Book"/>
                        </a:rPr>
                        <a:t>production</a:t>
                      </a:r>
                      <a:endParaRPr lang="en-US" sz="1800" b="0" strike="noStrike" spc="-1" err="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B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2133720" y="287280"/>
            <a:ext cx="10058040" cy="1449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r>
              <a:rPr lang="en-US" sz="4700" spc="-52" dirty="0">
                <a:solidFill>
                  <a:srgbClr val="404040"/>
                </a:solidFill>
                <a:latin typeface="Bookman Old Style"/>
              </a:rPr>
              <a:t>Inventory and Cost</a:t>
            </a:r>
            <a:r>
              <a:rPr lang="en-US" sz="4700" b="0" strike="noStrike" spc="-52" dirty="0">
                <a:solidFill>
                  <a:srgbClr val="404040"/>
                </a:solidFill>
                <a:latin typeface="Bookman Old Style"/>
              </a:rPr>
              <a:t> Analysis</a:t>
            </a:r>
            <a:endParaRPr lang="en-US" sz="4700" b="0" strike="noStrike" spc="-1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147" name="Arco de bloque 10"/>
          <p:cNvSpPr/>
          <p:nvPr/>
        </p:nvSpPr>
        <p:spPr>
          <a:xfrm>
            <a:off x="-1568160" y="1697040"/>
            <a:ext cx="3180960" cy="3180960"/>
          </a:xfrm>
          <a:prstGeom prst="blockArc">
            <a:avLst>
              <a:gd name="adj1" fmla="val 18900000"/>
              <a:gd name="adj2" fmla="val 2700000"/>
              <a:gd name="adj3" fmla="val 679"/>
            </a:avLst>
          </a:prstGeom>
          <a:noFill/>
          <a:ln>
            <a:solidFill>
              <a:srgbClr val="BC5911"/>
            </a:solidFill>
            <a:round/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 dirty="0"/>
          </a:p>
        </p:txBody>
      </p:sp>
      <p:grpSp>
        <p:nvGrpSpPr>
          <p:cNvPr id="148" name="Grupo 19"/>
          <p:cNvGrpSpPr/>
          <p:nvPr/>
        </p:nvGrpSpPr>
        <p:grpSpPr>
          <a:xfrm>
            <a:off x="1141200" y="2244240"/>
            <a:ext cx="4726080" cy="453240"/>
            <a:chOff x="1141200" y="2244240"/>
            <a:chExt cx="4726080" cy="453240"/>
          </a:xfrm>
        </p:grpSpPr>
        <p:sp>
          <p:nvSpPr>
            <p:cNvPr id="149" name="Forma libre: forma 11"/>
            <p:cNvSpPr/>
            <p:nvPr/>
          </p:nvSpPr>
          <p:spPr>
            <a:xfrm>
              <a:off x="1387080" y="2289600"/>
              <a:ext cx="4480200" cy="362520"/>
            </a:xfrm>
            <a:custGeom>
              <a:avLst/>
              <a:gdLst/>
              <a:ahLst/>
              <a:cxnLst/>
              <a:rect l="l" t="t" r="r" b="b"/>
              <a:pathLst>
                <a:path w="4137620" h="362912">
                  <a:moveTo>
                    <a:pt x="0" y="0"/>
                  </a:moveTo>
                  <a:lnTo>
                    <a:pt x="4137620" y="0"/>
                  </a:lnTo>
                  <a:lnTo>
                    <a:pt x="4137620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tIns="45720" rIns="45720" b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tabLst>
                  <a:tab pos="0" algn="l"/>
                </a:tabLst>
              </a:pPr>
              <a:r>
                <a:rPr lang="en-US" sz="1800" b="0" strike="noStrike" spc="-1" dirty="0">
                  <a:solidFill>
                    <a:srgbClr val="FFFFFF"/>
                  </a:solidFill>
                  <a:latin typeface="Franklin Gothic Book"/>
                </a:rPr>
                <a:t>1. Cost Assignment</a:t>
              </a:r>
              <a:endParaRPr lang="en-US" sz="1800" b="0" strike="noStrike" spc="-1" dirty="0">
                <a:latin typeface="Arial"/>
              </a:endParaRPr>
            </a:p>
          </p:txBody>
        </p:sp>
        <p:sp>
          <p:nvSpPr>
            <p:cNvPr id="150" name="Elipse 12"/>
            <p:cNvSpPr/>
            <p:nvPr/>
          </p:nvSpPr>
          <p:spPr>
            <a:xfrm>
              <a:off x="1141200" y="2244240"/>
              <a:ext cx="4910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51" name="Grupo 20"/>
          <p:cNvGrpSpPr/>
          <p:nvPr/>
        </p:nvGrpSpPr>
        <p:grpSpPr>
          <a:xfrm>
            <a:off x="1349280" y="2788560"/>
            <a:ext cx="4517640" cy="453240"/>
            <a:chOff x="1349280" y="2788560"/>
            <a:chExt cx="4517640" cy="453240"/>
          </a:xfrm>
        </p:grpSpPr>
        <p:sp>
          <p:nvSpPr>
            <p:cNvPr id="152" name="Forma libre: forma 13"/>
            <p:cNvSpPr/>
            <p:nvPr/>
          </p:nvSpPr>
          <p:spPr>
            <a:xfrm>
              <a:off x="1595880" y="2833920"/>
              <a:ext cx="4271040" cy="362520"/>
            </a:xfrm>
            <a:custGeom>
              <a:avLst/>
              <a:gdLst/>
              <a:ahLst/>
              <a:cxnLst/>
              <a:rect l="l" t="t" r="r" b="b"/>
              <a:pathLst>
                <a:path w="3929554" h="362912">
                  <a:moveTo>
                    <a:pt x="0" y="0"/>
                  </a:moveTo>
                  <a:lnTo>
                    <a:pt x="3929554" y="0"/>
                  </a:lnTo>
                  <a:lnTo>
                    <a:pt x="3929554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 dirty="0">
                  <a:solidFill>
                    <a:srgbClr val="FFFFFF"/>
                  </a:solidFill>
                  <a:latin typeface="Franklin Gothic Book"/>
                </a:rPr>
                <a:t>2. Traditional Full Costing</a:t>
              </a:r>
              <a:endParaRPr lang="en-US" sz="1800" b="0" strike="noStrike" spc="-1" dirty="0">
                <a:latin typeface="Arial"/>
              </a:endParaRPr>
            </a:p>
          </p:txBody>
        </p:sp>
        <p:sp>
          <p:nvSpPr>
            <p:cNvPr id="153" name="Elipse 14"/>
            <p:cNvSpPr/>
            <p:nvPr/>
          </p:nvSpPr>
          <p:spPr>
            <a:xfrm>
              <a:off x="1349280" y="2788560"/>
              <a:ext cx="4928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54" name="Grupo 21"/>
          <p:cNvGrpSpPr/>
          <p:nvPr/>
        </p:nvGrpSpPr>
        <p:grpSpPr>
          <a:xfrm>
            <a:off x="1349280" y="3333240"/>
            <a:ext cx="4517640" cy="453240"/>
            <a:chOff x="1349280" y="3333240"/>
            <a:chExt cx="4517640" cy="453240"/>
          </a:xfrm>
        </p:grpSpPr>
        <p:sp>
          <p:nvSpPr>
            <p:cNvPr id="155" name="Forma libre: forma 15"/>
            <p:cNvSpPr/>
            <p:nvPr/>
          </p:nvSpPr>
          <p:spPr>
            <a:xfrm>
              <a:off x="1595880" y="3378600"/>
              <a:ext cx="4271040" cy="362520"/>
            </a:xfrm>
            <a:custGeom>
              <a:avLst/>
              <a:gdLst/>
              <a:ahLst/>
              <a:cxnLst/>
              <a:rect l="l" t="t" r="r" b="b"/>
              <a:pathLst>
                <a:path w="3929554" h="362912">
                  <a:moveTo>
                    <a:pt x="0" y="0"/>
                  </a:moveTo>
                  <a:lnTo>
                    <a:pt x="3929554" y="0"/>
                  </a:lnTo>
                  <a:lnTo>
                    <a:pt x="3929554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 dirty="0">
                  <a:solidFill>
                    <a:srgbClr val="FFFFFF"/>
                  </a:solidFill>
                  <a:latin typeface="Franklin Gothic Book"/>
                </a:rPr>
                <a:t>3. ABC</a:t>
              </a:r>
              <a:endParaRPr lang="en-US" sz="1800" b="0" strike="noStrike" spc="-1" dirty="0">
                <a:latin typeface="Arial"/>
              </a:endParaRPr>
            </a:p>
          </p:txBody>
        </p:sp>
        <p:sp>
          <p:nvSpPr>
            <p:cNvPr id="156" name="Elipse 16"/>
            <p:cNvSpPr/>
            <p:nvPr/>
          </p:nvSpPr>
          <p:spPr>
            <a:xfrm>
              <a:off x="1349280" y="3333240"/>
              <a:ext cx="4928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 dirty="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Grupo 19"/>
          <p:cNvGrpSpPr/>
          <p:nvPr/>
        </p:nvGrpSpPr>
        <p:grpSpPr>
          <a:xfrm>
            <a:off x="-5235840" y="232200"/>
            <a:ext cx="4725720" cy="453240"/>
            <a:chOff x="-5235840" y="232200"/>
            <a:chExt cx="4725720" cy="453240"/>
          </a:xfrm>
        </p:grpSpPr>
        <p:sp>
          <p:nvSpPr>
            <p:cNvPr id="326" name="Forma libre: forma 11"/>
            <p:cNvSpPr/>
            <p:nvPr/>
          </p:nvSpPr>
          <p:spPr>
            <a:xfrm>
              <a:off x="-4990320" y="277560"/>
              <a:ext cx="4480200" cy="362520"/>
            </a:xfrm>
            <a:custGeom>
              <a:avLst/>
              <a:gdLst/>
              <a:ahLst/>
              <a:cxnLst/>
              <a:rect l="l" t="t" r="r" b="b"/>
              <a:pathLst>
                <a:path w="4137620" h="362912">
                  <a:moveTo>
                    <a:pt x="0" y="0"/>
                  </a:moveTo>
                  <a:lnTo>
                    <a:pt x="4137620" y="0"/>
                  </a:lnTo>
                  <a:lnTo>
                    <a:pt x="4137620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1. Cost Behavior Patterns and Assignment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27" name="Elipse 12"/>
            <p:cNvSpPr/>
            <p:nvPr/>
          </p:nvSpPr>
          <p:spPr>
            <a:xfrm>
              <a:off x="-5235840" y="232200"/>
              <a:ext cx="4910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28" name="Arco de bloque 10"/>
          <p:cNvSpPr/>
          <p:nvPr/>
        </p:nvSpPr>
        <p:spPr>
          <a:xfrm>
            <a:off x="-4368960" y="3246120"/>
            <a:ext cx="3180960" cy="3180960"/>
          </a:xfrm>
          <a:prstGeom prst="blockArc">
            <a:avLst>
              <a:gd name="adj1" fmla="val 18900000"/>
              <a:gd name="adj2" fmla="val 2700000"/>
              <a:gd name="adj3" fmla="val 679"/>
            </a:avLst>
          </a:prstGeom>
          <a:noFill/>
          <a:ln>
            <a:solidFill>
              <a:srgbClr val="BC5911"/>
            </a:solidFill>
            <a:round/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grpSp>
        <p:nvGrpSpPr>
          <p:cNvPr id="329" name="Grupo 20"/>
          <p:cNvGrpSpPr/>
          <p:nvPr/>
        </p:nvGrpSpPr>
        <p:grpSpPr>
          <a:xfrm>
            <a:off x="-4886280" y="254160"/>
            <a:ext cx="4517640" cy="453240"/>
            <a:chOff x="-4886280" y="254160"/>
            <a:chExt cx="4517640" cy="453240"/>
          </a:xfrm>
        </p:grpSpPr>
        <p:sp>
          <p:nvSpPr>
            <p:cNvPr id="330" name="Forma libre: forma 13"/>
            <p:cNvSpPr/>
            <p:nvPr/>
          </p:nvSpPr>
          <p:spPr>
            <a:xfrm>
              <a:off x="-4639680" y="299520"/>
              <a:ext cx="4271040" cy="362520"/>
            </a:xfrm>
            <a:custGeom>
              <a:avLst/>
              <a:gdLst/>
              <a:ahLst/>
              <a:cxnLst/>
              <a:rect l="l" t="t" r="r" b="b"/>
              <a:pathLst>
                <a:path w="3929554" h="362912">
                  <a:moveTo>
                    <a:pt x="0" y="0"/>
                  </a:moveTo>
                  <a:lnTo>
                    <a:pt x="3929554" y="0"/>
                  </a:lnTo>
                  <a:lnTo>
                    <a:pt x="3929554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2. Traditional Full Costing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31" name="Elipse 14"/>
            <p:cNvSpPr/>
            <p:nvPr/>
          </p:nvSpPr>
          <p:spPr>
            <a:xfrm>
              <a:off x="-4886280" y="254160"/>
              <a:ext cx="4928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332" name="Grupo 21"/>
          <p:cNvGrpSpPr/>
          <p:nvPr/>
        </p:nvGrpSpPr>
        <p:grpSpPr>
          <a:xfrm>
            <a:off x="0" y="186480"/>
            <a:ext cx="4517640" cy="453240"/>
            <a:chOff x="0" y="186480"/>
            <a:chExt cx="4517640" cy="453240"/>
          </a:xfrm>
        </p:grpSpPr>
        <p:sp>
          <p:nvSpPr>
            <p:cNvPr id="333" name="Forma libre: forma 15"/>
            <p:cNvSpPr/>
            <p:nvPr/>
          </p:nvSpPr>
          <p:spPr>
            <a:xfrm>
              <a:off x="246600" y="231840"/>
              <a:ext cx="4271040" cy="362520"/>
            </a:xfrm>
            <a:custGeom>
              <a:avLst/>
              <a:gdLst/>
              <a:ahLst/>
              <a:cxnLst/>
              <a:rect l="l" t="t" r="r" b="b"/>
              <a:pathLst>
                <a:path w="3929554" h="362912">
                  <a:moveTo>
                    <a:pt x="0" y="0"/>
                  </a:moveTo>
                  <a:lnTo>
                    <a:pt x="3929554" y="0"/>
                  </a:lnTo>
                  <a:lnTo>
                    <a:pt x="3929554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3. ABC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34" name="Elipse 16"/>
            <p:cNvSpPr/>
            <p:nvPr/>
          </p:nvSpPr>
          <p:spPr>
            <a:xfrm>
              <a:off x="0" y="186480"/>
              <a:ext cx="4928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35" name="TextBox 4"/>
          <p:cNvSpPr/>
          <p:nvPr/>
        </p:nvSpPr>
        <p:spPr>
          <a:xfrm>
            <a:off x="493200" y="1022400"/>
            <a:ext cx="10017360" cy="147732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s-ES" sz="1800" b="1" strike="noStrike" spc="-1" dirty="0" err="1">
                <a:solidFill>
                  <a:srgbClr val="000000"/>
                </a:solidFill>
                <a:latin typeface="Franklin Gothic Book"/>
              </a:rPr>
              <a:t>Steps</a:t>
            </a:r>
            <a:r>
              <a:rPr lang="es-ES" sz="1800" b="1" strike="noStrike" spc="-1" dirty="0">
                <a:solidFill>
                  <a:srgbClr val="000000"/>
                </a:solidFill>
                <a:latin typeface="Franklin Gothic Book"/>
              </a:rPr>
              <a:t>:</a:t>
            </a:r>
            <a:endParaRPr lang="en-US" sz="1800" b="0" strike="noStrike" spc="-1" dirty="0">
              <a:latin typeface="Arial"/>
            </a:endParaRPr>
          </a:p>
          <a:p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3. </a:t>
            </a: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Estimate the level of activity and </a:t>
            </a:r>
            <a:r>
              <a:rPr lang="en-US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total cost</a:t>
            </a: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for each cost pool.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What activities drive the costs in that pool? (again, the concept of "cost driver", but now, not only one)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Examples:</a:t>
            </a:r>
            <a:endParaRPr lang="en-US" sz="1800" b="0" strike="noStrike" spc="-1" dirty="0">
              <a:latin typeface="Arial"/>
            </a:endParaRPr>
          </a:p>
        </p:txBody>
      </p:sp>
      <p:graphicFrame>
        <p:nvGraphicFramePr>
          <p:cNvPr id="336" name="Table 6"/>
          <p:cNvGraphicFramePr/>
          <p:nvPr/>
        </p:nvGraphicFramePr>
        <p:xfrm>
          <a:off x="340200" y="2626200"/>
          <a:ext cx="5343120" cy="3134880"/>
        </p:xfrm>
        <a:graphic>
          <a:graphicData uri="http://schemas.openxmlformats.org/drawingml/2006/table">
            <a:tbl>
              <a:tblPr/>
              <a:tblGrid>
                <a:gridCol w="2671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1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ES" sz="1800" b="1" strike="noStrike" spc="-1">
                          <a:solidFill>
                            <a:srgbClr val="FFFFFF"/>
                          </a:solidFill>
                          <a:latin typeface="Franklin Gothic Book"/>
                        </a:rPr>
                        <a:t>Activity Cost Pool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701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ES" sz="1800" b="1" strike="noStrike" spc="-1">
                          <a:solidFill>
                            <a:srgbClr val="FFFFFF"/>
                          </a:solidFill>
                          <a:latin typeface="Franklin Gothic Book"/>
                        </a:rPr>
                        <a:t>Estimated Activity of the Cost drivers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701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ES" sz="1800" b="0" strike="noStrike" spc="-1">
                          <a:solidFill>
                            <a:srgbClr val="000000"/>
                          </a:solidFill>
                          <a:latin typeface="Franklin Gothic Book"/>
                        </a:rPr>
                        <a:t>Customer Order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7D4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ES" sz="1800" b="0" strike="noStrike" spc="-1">
                          <a:solidFill>
                            <a:srgbClr val="000000"/>
                          </a:solidFill>
                          <a:latin typeface="Franklin Gothic Book"/>
                        </a:rPr>
                        <a:t># of orders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7D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pos="0" algn="l"/>
                        </a:tabLst>
                      </a:pPr>
                      <a:r>
                        <a:rPr lang="es-ES" sz="1800" b="0" strike="noStrike" spc="-1">
                          <a:solidFill>
                            <a:srgbClr val="000000"/>
                          </a:solidFill>
                          <a:latin typeface="Franklin Gothic Book"/>
                        </a:rPr>
                        <a:t>Production Machines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B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ES" sz="1800" b="0" strike="noStrike" spc="-1">
                          <a:solidFill>
                            <a:srgbClr val="000000"/>
                          </a:solidFill>
                          <a:latin typeface="Franklin Gothic Book"/>
                        </a:rPr>
                        <a:t># of machine setups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B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ES" sz="1800" b="0" strike="noStrike" spc="-1">
                          <a:solidFill>
                            <a:srgbClr val="000000"/>
                          </a:solidFill>
                          <a:latin typeface="Franklin Gothic Book"/>
                        </a:rPr>
                        <a:t>Purchasing Materials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7D4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ES" sz="1800" b="0" strike="noStrike" spc="-1">
                          <a:solidFill>
                            <a:srgbClr val="000000"/>
                          </a:solidFill>
                          <a:latin typeface="Franklin Gothic Book"/>
                        </a:rPr>
                        <a:t># Purchases requests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7D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ES" sz="1800" b="0" strike="noStrike" spc="-1">
                          <a:solidFill>
                            <a:srgbClr val="000000"/>
                          </a:solidFill>
                          <a:latin typeface="Franklin Gothic Book"/>
                        </a:rPr>
                        <a:t>Inspect Products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B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ES" sz="1800" b="0" strike="noStrike" spc="-1">
                          <a:solidFill>
                            <a:srgbClr val="000000"/>
                          </a:solidFill>
                          <a:latin typeface="Franklin Gothic Book"/>
                        </a:rPr>
                        <a:t># Inspectors or Hrs.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B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ES" sz="1800" b="0" strike="noStrike" spc="-1">
                          <a:solidFill>
                            <a:srgbClr val="000000"/>
                          </a:solidFill>
                          <a:latin typeface="Franklin Gothic Book"/>
                        </a:rPr>
                        <a:t>Assemble Products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7D4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ES" sz="1800" b="0" strike="noStrike" spc="-1">
                          <a:solidFill>
                            <a:srgbClr val="000000"/>
                          </a:solidFill>
                          <a:latin typeface="Franklin Gothic Book"/>
                        </a:rPr>
                        <a:t># direct labor hours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7D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0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ES" sz="1800" b="0" strike="noStrike" spc="-1">
                          <a:solidFill>
                            <a:srgbClr val="000000"/>
                          </a:solidFill>
                          <a:latin typeface="Franklin Gothic Book"/>
                        </a:rPr>
                        <a:t>Technological production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B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ES" sz="1800" b="0" strike="noStrike" spc="-1">
                          <a:solidFill>
                            <a:srgbClr val="000000"/>
                          </a:solidFill>
                          <a:latin typeface="Franklin Gothic Book"/>
                        </a:rPr>
                        <a:t># online orders or visits.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B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37" name="CuadroTexto 5"/>
          <p:cNvSpPr/>
          <p:nvPr/>
        </p:nvSpPr>
        <p:spPr>
          <a:xfrm>
            <a:off x="6231600" y="2547000"/>
            <a:ext cx="5761440" cy="120032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91440" tIns="45720" rIns="91440" bIns="45720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How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to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determine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the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cost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driver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for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an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activity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pool?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r>
              <a:rPr lang="es-ES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R: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find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an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objective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metric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with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a </a:t>
            </a:r>
            <a:r>
              <a:rPr lang="es-ES" sz="1800" b="1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causal </a:t>
            </a:r>
            <a:r>
              <a:rPr lang="es-ES" sz="1800" b="1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relationship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with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the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cost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of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the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activity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pool ("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  <a:ea typeface="Franklin Gothic Book"/>
              </a:rPr>
              <a:t>the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  <a:ea typeface="Franklin Gothic Book"/>
              </a:rPr>
              <a:t> driver").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rupo 19"/>
          <p:cNvGrpSpPr/>
          <p:nvPr/>
        </p:nvGrpSpPr>
        <p:grpSpPr>
          <a:xfrm>
            <a:off x="-5235840" y="232200"/>
            <a:ext cx="4725720" cy="453240"/>
            <a:chOff x="-5235840" y="232200"/>
            <a:chExt cx="4725720" cy="453240"/>
          </a:xfrm>
        </p:grpSpPr>
        <p:sp>
          <p:nvSpPr>
            <p:cNvPr id="339" name="Forma libre: forma 11"/>
            <p:cNvSpPr/>
            <p:nvPr/>
          </p:nvSpPr>
          <p:spPr>
            <a:xfrm>
              <a:off x="-4990320" y="277560"/>
              <a:ext cx="4480200" cy="362520"/>
            </a:xfrm>
            <a:custGeom>
              <a:avLst/>
              <a:gdLst/>
              <a:ahLst/>
              <a:cxnLst/>
              <a:rect l="l" t="t" r="r" b="b"/>
              <a:pathLst>
                <a:path w="4137620" h="362912">
                  <a:moveTo>
                    <a:pt x="0" y="0"/>
                  </a:moveTo>
                  <a:lnTo>
                    <a:pt x="4137620" y="0"/>
                  </a:lnTo>
                  <a:lnTo>
                    <a:pt x="4137620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1. Cost Behavior Patterns and Assignment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40" name="Elipse 12"/>
            <p:cNvSpPr/>
            <p:nvPr/>
          </p:nvSpPr>
          <p:spPr>
            <a:xfrm>
              <a:off x="-5235840" y="232200"/>
              <a:ext cx="4910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41" name="Arco de bloque 10"/>
          <p:cNvSpPr/>
          <p:nvPr/>
        </p:nvSpPr>
        <p:spPr>
          <a:xfrm>
            <a:off x="-4368960" y="3246120"/>
            <a:ext cx="3180960" cy="3180960"/>
          </a:xfrm>
          <a:prstGeom prst="blockArc">
            <a:avLst>
              <a:gd name="adj1" fmla="val 18900000"/>
              <a:gd name="adj2" fmla="val 2700000"/>
              <a:gd name="adj3" fmla="val 679"/>
            </a:avLst>
          </a:prstGeom>
          <a:noFill/>
          <a:ln>
            <a:solidFill>
              <a:srgbClr val="BC5911"/>
            </a:solidFill>
            <a:round/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grpSp>
        <p:nvGrpSpPr>
          <p:cNvPr id="342" name="Grupo 20"/>
          <p:cNvGrpSpPr/>
          <p:nvPr/>
        </p:nvGrpSpPr>
        <p:grpSpPr>
          <a:xfrm>
            <a:off x="-4886280" y="254160"/>
            <a:ext cx="4517640" cy="453240"/>
            <a:chOff x="-4886280" y="254160"/>
            <a:chExt cx="4517640" cy="453240"/>
          </a:xfrm>
        </p:grpSpPr>
        <p:sp>
          <p:nvSpPr>
            <p:cNvPr id="343" name="Forma libre: forma 13"/>
            <p:cNvSpPr/>
            <p:nvPr/>
          </p:nvSpPr>
          <p:spPr>
            <a:xfrm>
              <a:off x="-4639680" y="299520"/>
              <a:ext cx="4271040" cy="362520"/>
            </a:xfrm>
            <a:custGeom>
              <a:avLst/>
              <a:gdLst/>
              <a:ahLst/>
              <a:cxnLst/>
              <a:rect l="l" t="t" r="r" b="b"/>
              <a:pathLst>
                <a:path w="3929554" h="362912">
                  <a:moveTo>
                    <a:pt x="0" y="0"/>
                  </a:moveTo>
                  <a:lnTo>
                    <a:pt x="3929554" y="0"/>
                  </a:lnTo>
                  <a:lnTo>
                    <a:pt x="3929554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2. Traditional Full Costing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44" name="Elipse 14"/>
            <p:cNvSpPr/>
            <p:nvPr/>
          </p:nvSpPr>
          <p:spPr>
            <a:xfrm>
              <a:off x="-4886280" y="254160"/>
              <a:ext cx="4928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345" name="Grupo 21"/>
          <p:cNvGrpSpPr/>
          <p:nvPr/>
        </p:nvGrpSpPr>
        <p:grpSpPr>
          <a:xfrm>
            <a:off x="0" y="186480"/>
            <a:ext cx="4517640" cy="453240"/>
            <a:chOff x="0" y="186480"/>
            <a:chExt cx="4517640" cy="453240"/>
          </a:xfrm>
        </p:grpSpPr>
        <p:sp>
          <p:nvSpPr>
            <p:cNvPr id="346" name="Forma libre: forma 15"/>
            <p:cNvSpPr/>
            <p:nvPr/>
          </p:nvSpPr>
          <p:spPr>
            <a:xfrm>
              <a:off x="246600" y="231840"/>
              <a:ext cx="4271040" cy="362520"/>
            </a:xfrm>
            <a:custGeom>
              <a:avLst/>
              <a:gdLst/>
              <a:ahLst/>
              <a:cxnLst/>
              <a:rect l="l" t="t" r="r" b="b"/>
              <a:pathLst>
                <a:path w="3929554" h="362912">
                  <a:moveTo>
                    <a:pt x="0" y="0"/>
                  </a:moveTo>
                  <a:lnTo>
                    <a:pt x="3929554" y="0"/>
                  </a:lnTo>
                  <a:lnTo>
                    <a:pt x="3929554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3. ABC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47" name="Elipse 16"/>
            <p:cNvSpPr/>
            <p:nvPr/>
          </p:nvSpPr>
          <p:spPr>
            <a:xfrm>
              <a:off x="0" y="186480"/>
              <a:ext cx="4928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48" name="TextBox 4"/>
          <p:cNvSpPr/>
          <p:nvPr/>
        </p:nvSpPr>
        <p:spPr>
          <a:xfrm>
            <a:off x="493200" y="1022400"/>
            <a:ext cx="10017360" cy="147732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s-ES" sz="1800" b="1" strike="noStrike" spc="-1" dirty="0" err="1">
                <a:solidFill>
                  <a:srgbClr val="000000"/>
                </a:solidFill>
                <a:latin typeface="Franklin Gothic Book"/>
              </a:rPr>
              <a:t>Steps</a:t>
            </a:r>
            <a:r>
              <a:rPr lang="es-ES" sz="1800" b="1" strike="noStrike" spc="-1" dirty="0">
                <a:solidFill>
                  <a:srgbClr val="000000"/>
                </a:solidFill>
                <a:latin typeface="Franklin Gothic Book"/>
              </a:rPr>
              <a:t>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4.  Compute the overhead ABC rate for each cost pool. 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This step is similar to finding the traditional overhead rate.</a:t>
            </a:r>
            <a:endParaRPr lang="en-US" sz="1800" b="0" strike="noStrike" spc="-1" dirty="0">
              <a:latin typeface="Arial"/>
            </a:endParaRPr>
          </a:p>
          <a:p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However, each cost driver </a:t>
            </a:r>
            <a:r>
              <a:rPr lang="en-US" spc="-1" dirty="0">
                <a:solidFill>
                  <a:srgbClr val="000000"/>
                </a:solidFill>
                <a:latin typeface="Franklin Gothic Book"/>
              </a:rPr>
              <a:t>be linked to a different</a:t>
            </a: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 overhead rate.</a:t>
            </a:r>
            <a:endParaRPr lang="en-US" sz="18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This is why ABC is a more accurate method of allocating overhead.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rupo 19"/>
          <p:cNvGrpSpPr/>
          <p:nvPr/>
        </p:nvGrpSpPr>
        <p:grpSpPr>
          <a:xfrm>
            <a:off x="-5235840" y="232200"/>
            <a:ext cx="4725720" cy="453240"/>
            <a:chOff x="-5235840" y="232200"/>
            <a:chExt cx="4725720" cy="453240"/>
          </a:xfrm>
        </p:grpSpPr>
        <p:sp>
          <p:nvSpPr>
            <p:cNvPr id="350" name="Forma libre: forma 11"/>
            <p:cNvSpPr/>
            <p:nvPr/>
          </p:nvSpPr>
          <p:spPr>
            <a:xfrm>
              <a:off x="-4990320" y="277560"/>
              <a:ext cx="4480200" cy="362520"/>
            </a:xfrm>
            <a:custGeom>
              <a:avLst/>
              <a:gdLst/>
              <a:ahLst/>
              <a:cxnLst/>
              <a:rect l="l" t="t" r="r" b="b"/>
              <a:pathLst>
                <a:path w="4137620" h="362912">
                  <a:moveTo>
                    <a:pt x="0" y="0"/>
                  </a:moveTo>
                  <a:lnTo>
                    <a:pt x="4137620" y="0"/>
                  </a:lnTo>
                  <a:lnTo>
                    <a:pt x="4137620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1. Cost Behavior Patterns and Assignment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51" name="Elipse 12"/>
            <p:cNvSpPr/>
            <p:nvPr/>
          </p:nvSpPr>
          <p:spPr>
            <a:xfrm>
              <a:off x="-5235840" y="232200"/>
              <a:ext cx="4910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52" name="Arco de bloque 10"/>
          <p:cNvSpPr/>
          <p:nvPr/>
        </p:nvSpPr>
        <p:spPr>
          <a:xfrm>
            <a:off x="-4368960" y="3246120"/>
            <a:ext cx="3180960" cy="3180960"/>
          </a:xfrm>
          <a:prstGeom prst="blockArc">
            <a:avLst>
              <a:gd name="adj1" fmla="val 18900000"/>
              <a:gd name="adj2" fmla="val 2700000"/>
              <a:gd name="adj3" fmla="val 679"/>
            </a:avLst>
          </a:prstGeom>
          <a:noFill/>
          <a:ln>
            <a:solidFill>
              <a:srgbClr val="BC5911"/>
            </a:solidFill>
            <a:round/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grpSp>
        <p:nvGrpSpPr>
          <p:cNvPr id="353" name="Grupo 20"/>
          <p:cNvGrpSpPr/>
          <p:nvPr/>
        </p:nvGrpSpPr>
        <p:grpSpPr>
          <a:xfrm>
            <a:off x="-4886280" y="254160"/>
            <a:ext cx="4517640" cy="453240"/>
            <a:chOff x="-4886280" y="254160"/>
            <a:chExt cx="4517640" cy="453240"/>
          </a:xfrm>
        </p:grpSpPr>
        <p:sp>
          <p:nvSpPr>
            <p:cNvPr id="354" name="Forma libre: forma 13"/>
            <p:cNvSpPr/>
            <p:nvPr/>
          </p:nvSpPr>
          <p:spPr>
            <a:xfrm>
              <a:off x="-4639680" y="299520"/>
              <a:ext cx="4271040" cy="362520"/>
            </a:xfrm>
            <a:custGeom>
              <a:avLst/>
              <a:gdLst/>
              <a:ahLst/>
              <a:cxnLst/>
              <a:rect l="l" t="t" r="r" b="b"/>
              <a:pathLst>
                <a:path w="3929554" h="362912">
                  <a:moveTo>
                    <a:pt x="0" y="0"/>
                  </a:moveTo>
                  <a:lnTo>
                    <a:pt x="3929554" y="0"/>
                  </a:lnTo>
                  <a:lnTo>
                    <a:pt x="3929554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2. Traditional Full Costing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55" name="Elipse 14"/>
            <p:cNvSpPr/>
            <p:nvPr/>
          </p:nvSpPr>
          <p:spPr>
            <a:xfrm>
              <a:off x="-4886280" y="254160"/>
              <a:ext cx="4928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356" name="Grupo 21"/>
          <p:cNvGrpSpPr/>
          <p:nvPr/>
        </p:nvGrpSpPr>
        <p:grpSpPr>
          <a:xfrm>
            <a:off x="0" y="186480"/>
            <a:ext cx="4517640" cy="453240"/>
            <a:chOff x="0" y="186480"/>
            <a:chExt cx="4517640" cy="453240"/>
          </a:xfrm>
        </p:grpSpPr>
        <p:sp>
          <p:nvSpPr>
            <p:cNvPr id="357" name="Forma libre: forma 15"/>
            <p:cNvSpPr/>
            <p:nvPr/>
          </p:nvSpPr>
          <p:spPr>
            <a:xfrm>
              <a:off x="246600" y="231840"/>
              <a:ext cx="4271040" cy="362520"/>
            </a:xfrm>
            <a:custGeom>
              <a:avLst/>
              <a:gdLst/>
              <a:ahLst/>
              <a:cxnLst/>
              <a:rect l="l" t="t" r="r" b="b"/>
              <a:pathLst>
                <a:path w="3929554" h="362912">
                  <a:moveTo>
                    <a:pt x="0" y="0"/>
                  </a:moveTo>
                  <a:lnTo>
                    <a:pt x="3929554" y="0"/>
                  </a:lnTo>
                  <a:lnTo>
                    <a:pt x="3929554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3. ABC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58" name="Elipse 16"/>
            <p:cNvSpPr/>
            <p:nvPr/>
          </p:nvSpPr>
          <p:spPr>
            <a:xfrm>
              <a:off x="0" y="186480"/>
              <a:ext cx="4928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59" name="TextBox 4"/>
          <p:cNvSpPr/>
          <p:nvPr/>
        </p:nvSpPr>
        <p:spPr>
          <a:xfrm>
            <a:off x="493200" y="1022400"/>
            <a:ext cx="10017360" cy="230687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s-ES" sz="1800" b="1" strike="noStrike" spc="-1" dirty="0" err="1">
                <a:solidFill>
                  <a:srgbClr val="000000"/>
                </a:solidFill>
                <a:latin typeface="Franklin Gothic Book"/>
              </a:rPr>
              <a:t>Steps</a:t>
            </a:r>
            <a:r>
              <a:rPr lang="es-ES" sz="1800" b="1" strike="noStrike" spc="-1" dirty="0">
                <a:solidFill>
                  <a:srgbClr val="000000"/>
                </a:solidFill>
                <a:latin typeface="Franklin Gothic Book"/>
              </a:rPr>
              <a:t>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5. Allocate overhead costs to products using ABC rates.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This step is equivalent to the last step in the traditional approach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Summary of the 5-step process into just 2 stages: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First, allocating overhead costs to the various activities to get a cost per activity.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Second, allocating the cost per activity to each product based on that product’s usage of the activities.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28EA61-CF5F-8AC8-3D9E-D04C6C9A4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40E41F0-28FE-5634-2C7F-6970F42AB49D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C2FD8B41-9A18-BE33-A764-D8F85CC67842}"/>
              </a:ext>
            </a:extLst>
          </p:cNvPr>
          <p:cNvSpPr/>
          <p:nvPr/>
        </p:nvSpPr>
        <p:spPr>
          <a:xfrm>
            <a:off x="4574059" y="5727025"/>
            <a:ext cx="410436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Weygandt et al (2018)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7" name="Picture 8" descr="Diagrama&#10;&#10;Descripción generada automáticamente">
            <a:extLst>
              <a:ext uri="{FF2B5EF4-FFF2-40B4-BE49-F238E27FC236}">
                <a16:creationId xmlns:a16="http://schemas.microsoft.com/office/drawing/2014/main" id="{2218D057-DCFB-A77D-EB29-99728B2B33AD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72619" y="279865"/>
            <a:ext cx="4525920" cy="544680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214119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rupo 19"/>
          <p:cNvGrpSpPr/>
          <p:nvPr/>
        </p:nvGrpSpPr>
        <p:grpSpPr>
          <a:xfrm>
            <a:off x="-5235840" y="232200"/>
            <a:ext cx="4725720" cy="453240"/>
            <a:chOff x="-5235840" y="232200"/>
            <a:chExt cx="4725720" cy="453240"/>
          </a:xfrm>
        </p:grpSpPr>
        <p:sp>
          <p:nvSpPr>
            <p:cNvPr id="361" name="Forma libre: forma 11"/>
            <p:cNvSpPr/>
            <p:nvPr/>
          </p:nvSpPr>
          <p:spPr>
            <a:xfrm>
              <a:off x="-4990320" y="277560"/>
              <a:ext cx="4480200" cy="362520"/>
            </a:xfrm>
            <a:custGeom>
              <a:avLst/>
              <a:gdLst/>
              <a:ahLst/>
              <a:cxnLst/>
              <a:rect l="l" t="t" r="r" b="b"/>
              <a:pathLst>
                <a:path w="4137620" h="362912">
                  <a:moveTo>
                    <a:pt x="0" y="0"/>
                  </a:moveTo>
                  <a:lnTo>
                    <a:pt x="4137620" y="0"/>
                  </a:lnTo>
                  <a:lnTo>
                    <a:pt x="4137620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1. Cost Behavior Patterns and Assignment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62" name="Elipse 12"/>
            <p:cNvSpPr/>
            <p:nvPr/>
          </p:nvSpPr>
          <p:spPr>
            <a:xfrm>
              <a:off x="-5235840" y="232200"/>
              <a:ext cx="4910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63" name="Arco de bloque 10"/>
          <p:cNvSpPr/>
          <p:nvPr/>
        </p:nvSpPr>
        <p:spPr>
          <a:xfrm>
            <a:off x="-4368960" y="3246120"/>
            <a:ext cx="3180960" cy="3180960"/>
          </a:xfrm>
          <a:prstGeom prst="blockArc">
            <a:avLst>
              <a:gd name="adj1" fmla="val 18900000"/>
              <a:gd name="adj2" fmla="val 2700000"/>
              <a:gd name="adj3" fmla="val 679"/>
            </a:avLst>
          </a:prstGeom>
          <a:noFill/>
          <a:ln>
            <a:solidFill>
              <a:srgbClr val="BC5911"/>
            </a:solidFill>
            <a:round/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grpSp>
        <p:nvGrpSpPr>
          <p:cNvPr id="364" name="Grupo 20"/>
          <p:cNvGrpSpPr/>
          <p:nvPr/>
        </p:nvGrpSpPr>
        <p:grpSpPr>
          <a:xfrm>
            <a:off x="-4886280" y="254160"/>
            <a:ext cx="4517640" cy="453240"/>
            <a:chOff x="-4886280" y="254160"/>
            <a:chExt cx="4517640" cy="453240"/>
          </a:xfrm>
        </p:grpSpPr>
        <p:sp>
          <p:nvSpPr>
            <p:cNvPr id="365" name="Forma libre: forma 13"/>
            <p:cNvSpPr/>
            <p:nvPr/>
          </p:nvSpPr>
          <p:spPr>
            <a:xfrm>
              <a:off x="-4639680" y="299520"/>
              <a:ext cx="4271040" cy="362520"/>
            </a:xfrm>
            <a:custGeom>
              <a:avLst/>
              <a:gdLst/>
              <a:ahLst/>
              <a:cxnLst/>
              <a:rect l="l" t="t" r="r" b="b"/>
              <a:pathLst>
                <a:path w="3929554" h="362912">
                  <a:moveTo>
                    <a:pt x="0" y="0"/>
                  </a:moveTo>
                  <a:lnTo>
                    <a:pt x="3929554" y="0"/>
                  </a:lnTo>
                  <a:lnTo>
                    <a:pt x="3929554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2. Traditional Full Costing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66" name="Elipse 14"/>
            <p:cNvSpPr/>
            <p:nvPr/>
          </p:nvSpPr>
          <p:spPr>
            <a:xfrm>
              <a:off x="-4886280" y="254160"/>
              <a:ext cx="4928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367" name="Grupo 21"/>
          <p:cNvGrpSpPr/>
          <p:nvPr/>
        </p:nvGrpSpPr>
        <p:grpSpPr>
          <a:xfrm>
            <a:off x="0" y="186480"/>
            <a:ext cx="4517640" cy="453240"/>
            <a:chOff x="0" y="186480"/>
            <a:chExt cx="4517640" cy="453240"/>
          </a:xfrm>
        </p:grpSpPr>
        <p:sp>
          <p:nvSpPr>
            <p:cNvPr id="368" name="Forma libre: forma 15"/>
            <p:cNvSpPr/>
            <p:nvPr/>
          </p:nvSpPr>
          <p:spPr>
            <a:xfrm>
              <a:off x="246600" y="231840"/>
              <a:ext cx="4271040" cy="362520"/>
            </a:xfrm>
            <a:custGeom>
              <a:avLst/>
              <a:gdLst/>
              <a:ahLst/>
              <a:cxnLst/>
              <a:rect l="l" t="t" r="r" b="b"/>
              <a:pathLst>
                <a:path w="3929554" h="362912">
                  <a:moveTo>
                    <a:pt x="0" y="0"/>
                  </a:moveTo>
                  <a:lnTo>
                    <a:pt x="3929554" y="0"/>
                  </a:lnTo>
                  <a:lnTo>
                    <a:pt x="3929554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3. ABC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69" name="Elipse 16"/>
            <p:cNvSpPr/>
            <p:nvPr/>
          </p:nvSpPr>
          <p:spPr>
            <a:xfrm>
              <a:off x="0" y="186480"/>
              <a:ext cx="4928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70" name="TextBox 4"/>
          <p:cNvSpPr/>
          <p:nvPr/>
        </p:nvSpPr>
        <p:spPr>
          <a:xfrm>
            <a:off x="493200" y="1022400"/>
            <a:ext cx="10017360" cy="535385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Example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0" strike="noStrike" spc="-1" dirty="0">
                <a:latin typeface="Arial"/>
              </a:rPr>
              <a:t>Product Details: Your company manufactures two products: A and B.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0" strike="noStrike" spc="-1" dirty="0">
                <a:latin typeface="Arial"/>
              </a:rPr>
              <a:t>Units Produced: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strike="noStrike" spc="-1" dirty="0">
                <a:latin typeface="Arial"/>
              </a:rPr>
              <a:t>1,000 units of Product 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strike="noStrike" spc="-1" dirty="0">
                <a:latin typeface="Arial"/>
              </a:rPr>
              <a:t>2,000 units of Product B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0" strike="noStrike" spc="-1" dirty="0">
                <a:latin typeface="Arial"/>
              </a:rPr>
              <a:t>Direct Costs per Unit: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strike="noStrike" spc="-1" dirty="0">
                <a:latin typeface="Arial"/>
              </a:rPr>
              <a:t>Product A: $20 for materials, $15 for labor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strike="noStrike" spc="-1" dirty="0">
                <a:latin typeface="Arial"/>
              </a:rPr>
              <a:t>Product B: $30 for materials, $25 for labor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0" strike="noStrike" spc="-1" dirty="0">
                <a:latin typeface="Arial"/>
              </a:rPr>
              <a:t>Total Overhead Costs: $60,000 for the period.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0" strike="noStrike" spc="-1" dirty="0">
                <a:latin typeface="Arial"/>
              </a:rPr>
              <a:t>Activity Pools and Costs: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strike="noStrike" spc="-1" dirty="0">
                <a:latin typeface="Arial"/>
              </a:rPr>
              <a:t>Machine Setup: $20,000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strike="noStrike" spc="-1" dirty="0">
                <a:latin typeface="Arial"/>
              </a:rPr>
              <a:t>Quality Control: $25,000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strike="noStrike" spc="-1" dirty="0">
                <a:latin typeface="Arial"/>
              </a:rPr>
              <a:t>Packaging: $15,000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b="0" strike="noStrike" spc="-1" dirty="0">
                <a:latin typeface="Arial"/>
              </a:rPr>
              <a:t>Activity Metrics: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strike="noStrike" spc="-1" dirty="0">
                <a:latin typeface="Arial"/>
              </a:rPr>
              <a:t>Machine Setups: 50 for Product A, 50 for Product B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strike="noStrike" spc="-1" dirty="0">
                <a:latin typeface="Arial"/>
              </a:rPr>
              <a:t>Quality Control Tests: 200 for Product A, 100 for Product B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strike="noStrike" spc="-1" dirty="0">
                <a:latin typeface="Arial"/>
              </a:rPr>
              <a:t>Packaging Instances: 1,000 for Product A, 2,000 for Product B</a:t>
            </a:r>
          </a:p>
          <a:p>
            <a:endParaRPr lang="en-US" spc="-1" dirty="0">
              <a:latin typeface="Arial"/>
            </a:endParaRPr>
          </a:p>
          <a:p>
            <a:r>
              <a:rPr lang="en-US" spc="-1" dirty="0">
                <a:latin typeface="Arial"/>
              </a:rPr>
              <a:t>Compute total cost using the ABC method and compare it with the Traditional approach.</a:t>
            </a:r>
          </a:p>
        </p:txBody>
      </p:sp>
    </p:spTree>
    <p:extLst>
      <p:ext uri="{BB962C8B-B14F-4D97-AF65-F5344CB8AC3E}">
        <p14:creationId xmlns:p14="http://schemas.microsoft.com/office/powerpoint/2010/main" val="1590065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rupo 19"/>
          <p:cNvGrpSpPr/>
          <p:nvPr/>
        </p:nvGrpSpPr>
        <p:grpSpPr>
          <a:xfrm>
            <a:off x="-5235840" y="232200"/>
            <a:ext cx="4725720" cy="453240"/>
            <a:chOff x="-5235840" y="232200"/>
            <a:chExt cx="4725720" cy="453240"/>
          </a:xfrm>
        </p:grpSpPr>
        <p:sp>
          <p:nvSpPr>
            <p:cNvPr id="361" name="Forma libre: forma 11"/>
            <p:cNvSpPr/>
            <p:nvPr/>
          </p:nvSpPr>
          <p:spPr>
            <a:xfrm>
              <a:off x="-4990320" y="277560"/>
              <a:ext cx="4480200" cy="362520"/>
            </a:xfrm>
            <a:custGeom>
              <a:avLst/>
              <a:gdLst/>
              <a:ahLst/>
              <a:cxnLst/>
              <a:rect l="l" t="t" r="r" b="b"/>
              <a:pathLst>
                <a:path w="4137620" h="362912">
                  <a:moveTo>
                    <a:pt x="0" y="0"/>
                  </a:moveTo>
                  <a:lnTo>
                    <a:pt x="4137620" y="0"/>
                  </a:lnTo>
                  <a:lnTo>
                    <a:pt x="4137620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1. Cost Behavior Patterns and Assignment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62" name="Elipse 12"/>
            <p:cNvSpPr/>
            <p:nvPr/>
          </p:nvSpPr>
          <p:spPr>
            <a:xfrm>
              <a:off x="-5235840" y="232200"/>
              <a:ext cx="4910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63" name="Arco de bloque 10"/>
          <p:cNvSpPr/>
          <p:nvPr/>
        </p:nvSpPr>
        <p:spPr>
          <a:xfrm>
            <a:off x="-4368960" y="3246120"/>
            <a:ext cx="3180960" cy="3180960"/>
          </a:xfrm>
          <a:prstGeom prst="blockArc">
            <a:avLst>
              <a:gd name="adj1" fmla="val 18900000"/>
              <a:gd name="adj2" fmla="val 2700000"/>
              <a:gd name="adj3" fmla="val 679"/>
            </a:avLst>
          </a:prstGeom>
          <a:noFill/>
          <a:ln>
            <a:solidFill>
              <a:srgbClr val="BC5911"/>
            </a:solidFill>
            <a:round/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grpSp>
        <p:nvGrpSpPr>
          <p:cNvPr id="364" name="Grupo 20"/>
          <p:cNvGrpSpPr/>
          <p:nvPr/>
        </p:nvGrpSpPr>
        <p:grpSpPr>
          <a:xfrm>
            <a:off x="-4886280" y="254160"/>
            <a:ext cx="4517640" cy="453240"/>
            <a:chOff x="-4886280" y="254160"/>
            <a:chExt cx="4517640" cy="453240"/>
          </a:xfrm>
        </p:grpSpPr>
        <p:sp>
          <p:nvSpPr>
            <p:cNvPr id="365" name="Forma libre: forma 13"/>
            <p:cNvSpPr/>
            <p:nvPr/>
          </p:nvSpPr>
          <p:spPr>
            <a:xfrm>
              <a:off x="-4639680" y="299520"/>
              <a:ext cx="4271040" cy="362520"/>
            </a:xfrm>
            <a:custGeom>
              <a:avLst/>
              <a:gdLst/>
              <a:ahLst/>
              <a:cxnLst/>
              <a:rect l="l" t="t" r="r" b="b"/>
              <a:pathLst>
                <a:path w="3929554" h="362912">
                  <a:moveTo>
                    <a:pt x="0" y="0"/>
                  </a:moveTo>
                  <a:lnTo>
                    <a:pt x="3929554" y="0"/>
                  </a:lnTo>
                  <a:lnTo>
                    <a:pt x="3929554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2. Traditional Full Costing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66" name="Elipse 14"/>
            <p:cNvSpPr/>
            <p:nvPr/>
          </p:nvSpPr>
          <p:spPr>
            <a:xfrm>
              <a:off x="-4886280" y="254160"/>
              <a:ext cx="4928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367" name="Grupo 21"/>
          <p:cNvGrpSpPr/>
          <p:nvPr/>
        </p:nvGrpSpPr>
        <p:grpSpPr>
          <a:xfrm>
            <a:off x="0" y="186480"/>
            <a:ext cx="4517640" cy="453240"/>
            <a:chOff x="0" y="186480"/>
            <a:chExt cx="4517640" cy="453240"/>
          </a:xfrm>
        </p:grpSpPr>
        <p:sp>
          <p:nvSpPr>
            <p:cNvPr id="368" name="Forma libre: forma 15"/>
            <p:cNvSpPr/>
            <p:nvPr/>
          </p:nvSpPr>
          <p:spPr>
            <a:xfrm>
              <a:off x="246600" y="231840"/>
              <a:ext cx="4271040" cy="362520"/>
            </a:xfrm>
            <a:custGeom>
              <a:avLst/>
              <a:gdLst/>
              <a:ahLst/>
              <a:cxnLst/>
              <a:rect l="l" t="t" r="r" b="b"/>
              <a:pathLst>
                <a:path w="3929554" h="362912">
                  <a:moveTo>
                    <a:pt x="0" y="0"/>
                  </a:moveTo>
                  <a:lnTo>
                    <a:pt x="3929554" y="0"/>
                  </a:lnTo>
                  <a:lnTo>
                    <a:pt x="3929554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3. ABC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69" name="Elipse 16"/>
            <p:cNvSpPr/>
            <p:nvPr/>
          </p:nvSpPr>
          <p:spPr>
            <a:xfrm>
              <a:off x="0" y="186480"/>
              <a:ext cx="4928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70" name="TextBox 4"/>
          <p:cNvSpPr/>
          <p:nvPr/>
        </p:nvSpPr>
        <p:spPr>
          <a:xfrm>
            <a:off x="493200" y="1022400"/>
            <a:ext cx="10017360" cy="92187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Example</a:t>
            </a:r>
            <a:r>
              <a:rPr lang="en-US" spc="-1" dirty="0">
                <a:solidFill>
                  <a:srgbClr val="000000"/>
                </a:solidFill>
                <a:latin typeface="Franklin Gothic Book"/>
              </a:rPr>
              <a:t> 2</a:t>
            </a:r>
            <a:endParaRPr lang="en-US" spc="-1" dirty="0">
              <a:solidFill>
                <a:srgbClr val="000000"/>
              </a:solidFill>
              <a:latin typeface="Arial"/>
            </a:endParaRPr>
          </a:p>
          <a:p>
            <a:r>
              <a:rPr lang="en-US" spc="-1" dirty="0">
                <a:solidFill>
                  <a:srgbClr val="000000"/>
                </a:solidFill>
                <a:latin typeface="Franklin Gothic Book"/>
              </a:rPr>
              <a:t>See </a:t>
            </a:r>
            <a:r>
              <a:rPr lang="en-US" sz="1800" b="0" strike="noStrike" spc="-1" dirty="0">
                <a:solidFill>
                  <a:srgbClr val="000000"/>
                </a:solidFill>
                <a:latin typeface="Franklin Gothic Book"/>
              </a:rPr>
              <a:t>MS </a:t>
            </a:r>
            <a:r>
              <a:rPr lang="en-US" spc="-1" dirty="0">
                <a:solidFill>
                  <a:srgbClr val="000000"/>
                </a:solidFill>
                <a:latin typeface="Franklin Gothic Book"/>
              </a:rPr>
              <a:t>file.</a:t>
            </a:r>
            <a:endParaRPr lang="es-ES" sz="1800" b="0" strike="noStrike" dirty="0">
              <a:solidFill>
                <a:schemeClr val="dk1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rupo 19"/>
          <p:cNvGrpSpPr/>
          <p:nvPr/>
        </p:nvGrpSpPr>
        <p:grpSpPr>
          <a:xfrm>
            <a:off x="-5235840" y="232200"/>
            <a:ext cx="4725720" cy="453240"/>
            <a:chOff x="-5235840" y="232200"/>
            <a:chExt cx="4725720" cy="453240"/>
          </a:xfrm>
        </p:grpSpPr>
        <p:sp>
          <p:nvSpPr>
            <p:cNvPr id="372" name="Forma libre: forma 11"/>
            <p:cNvSpPr/>
            <p:nvPr/>
          </p:nvSpPr>
          <p:spPr>
            <a:xfrm>
              <a:off x="-4990320" y="277560"/>
              <a:ext cx="4480200" cy="362520"/>
            </a:xfrm>
            <a:custGeom>
              <a:avLst/>
              <a:gdLst/>
              <a:ahLst/>
              <a:cxnLst/>
              <a:rect l="l" t="t" r="r" b="b"/>
              <a:pathLst>
                <a:path w="4137620" h="362912">
                  <a:moveTo>
                    <a:pt x="0" y="0"/>
                  </a:moveTo>
                  <a:lnTo>
                    <a:pt x="4137620" y="0"/>
                  </a:lnTo>
                  <a:lnTo>
                    <a:pt x="4137620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1. Cost Behavior Patterns and Assignment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73" name="Elipse 12"/>
            <p:cNvSpPr/>
            <p:nvPr/>
          </p:nvSpPr>
          <p:spPr>
            <a:xfrm>
              <a:off x="-5235840" y="232200"/>
              <a:ext cx="4910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74" name="Arco de bloque 10"/>
          <p:cNvSpPr/>
          <p:nvPr/>
        </p:nvSpPr>
        <p:spPr>
          <a:xfrm>
            <a:off x="-4368960" y="3246120"/>
            <a:ext cx="3180960" cy="3180960"/>
          </a:xfrm>
          <a:prstGeom prst="blockArc">
            <a:avLst>
              <a:gd name="adj1" fmla="val 18900000"/>
              <a:gd name="adj2" fmla="val 2700000"/>
              <a:gd name="adj3" fmla="val 679"/>
            </a:avLst>
          </a:prstGeom>
          <a:noFill/>
          <a:ln>
            <a:solidFill>
              <a:srgbClr val="BC5911"/>
            </a:solidFill>
            <a:round/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grpSp>
        <p:nvGrpSpPr>
          <p:cNvPr id="375" name="Grupo 20"/>
          <p:cNvGrpSpPr/>
          <p:nvPr/>
        </p:nvGrpSpPr>
        <p:grpSpPr>
          <a:xfrm>
            <a:off x="-4886280" y="254160"/>
            <a:ext cx="4517640" cy="453240"/>
            <a:chOff x="-4886280" y="254160"/>
            <a:chExt cx="4517640" cy="453240"/>
          </a:xfrm>
        </p:grpSpPr>
        <p:sp>
          <p:nvSpPr>
            <p:cNvPr id="376" name="Forma libre: forma 13"/>
            <p:cNvSpPr/>
            <p:nvPr/>
          </p:nvSpPr>
          <p:spPr>
            <a:xfrm>
              <a:off x="-4639680" y="299520"/>
              <a:ext cx="4271040" cy="362520"/>
            </a:xfrm>
            <a:custGeom>
              <a:avLst/>
              <a:gdLst/>
              <a:ahLst/>
              <a:cxnLst/>
              <a:rect l="l" t="t" r="r" b="b"/>
              <a:pathLst>
                <a:path w="3929554" h="362912">
                  <a:moveTo>
                    <a:pt x="0" y="0"/>
                  </a:moveTo>
                  <a:lnTo>
                    <a:pt x="3929554" y="0"/>
                  </a:lnTo>
                  <a:lnTo>
                    <a:pt x="3929554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2. Traditional Full Costing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77" name="Elipse 14"/>
            <p:cNvSpPr/>
            <p:nvPr/>
          </p:nvSpPr>
          <p:spPr>
            <a:xfrm>
              <a:off x="-4886280" y="254160"/>
              <a:ext cx="4928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378" name="Grupo 21"/>
          <p:cNvGrpSpPr/>
          <p:nvPr/>
        </p:nvGrpSpPr>
        <p:grpSpPr>
          <a:xfrm>
            <a:off x="0" y="186480"/>
            <a:ext cx="4517640" cy="453240"/>
            <a:chOff x="0" y="186480"/>
            <a:chExt cx="4517640" cy="453240"/>
          </a:xfrm>
        </p:grpSpPr>
        <p:sp>
          <p:nvSpPr>
            <p:cNvPr id="379" name="Forma libre: forma 15"/>
            <p:cNvSpPr/>
            <p:nvPr/>
          </p:nvSpPr>
          <p:spPr>
            <a:xfrm>
              <a:off x="246600" y="231840"/>
              <a:ext cx="4271040" cy="362520"/>
            </a:xfrm>
            <a:custGeom>
              <a:avLst/>
              <a:gdLst/>
              <a:ahLst/>
              <a:cxnLst/>
              <a:rect l="l" t="t" r="r" b="b"/>
              <a:pathLst>
                <a:path w="3929554" h="362912">
                  <a:moveTo>
                    <a:pt x="0" y="0"/>
                  </a:moveTo>
                  <a:lnTo>
                    <a:pt x="3929554" y="0"/>
                  </a:lnTo>
                  <a:lnTo>
                    <a:pt x="3929554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3. ABC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380" name="Elipse 16"/>
            <p:cNvSpPr/>
            <p:nvPr/>
          </p:nvSpPr>
          <p:spPr>
            <a:xfrm>
              <a:off x="0" y="186480"/>
              <a:ext cx="4928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81" name="TextBox 4"/>
          <p:cNvSpPr/>
          <p:nvPr/>
        </p:nvSpPr>
        <p:spPr>
          <a:xfrm>
            <a:off x="493200" y="1022400"/>
            <a:ext cx="10017360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Comparing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and </a:t>
            </a:r>
            <a:r>
              <a:rPr lang="es-ES" spc="-1" dirty="0" err="1">
                <a:solidFill>
                  <a:srgbClr val="000000"/>
                </a:solidFill>
                <a:latin typeface="Franklin Gothic Book"/>
              </a:rPr>
              <a:t>c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ontrasting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both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cost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allocation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es-ES" sz="1800" b="0" strike="noStrike" spc="-1" dirty="0" err="1">
                <a:solidFill>
                  <a:srgbClr val="000000"/>
                </a:solidFill>
                <a:latin typeface="Franklin Gothic Book"/>
              </a:rPr>
              <a:t>methods</a:t>
            </a:r>
            <a:r>
              <a:rPr lang="es-ES" sz="1800" b="0" strike="noStrike" spc="-1" dirty="0">
                <a:solidFill>
                  <a:srgbClr val="000000"/>
                </a:solidFill>
                <a:latin typeface="Franklin Gothic Book"/>
              </a:rPr>
              <a:t>.</a:t>
            </a:r>
            <a:endParaRPr lang="en-US" sz="1800" b="0" strike="noStrike" spc="-1" dirty="0">
              <a:latin typeface="Arial"/>
            </a:endParaRPr>
          </a:p>
        </p:txBody>
      </p:sp>
      <p:graphicFrame>
        <p:nvGraphicFramePr>
          <p:cNvPr id="382" name="Table 6"/>
          <p:cNvGraphicFramePr/>
          <p:nvPr>
            <p:extLst>
              <p:ext uri="{D42A27DB-BD31-4B8C-83A1-F6EECF244321}">
                <p14:modId xmlns:p14="http://schemas.microsoft.com/office/powerpoint/2010/main" val="1623613171"/>
              </p:ext>
            </p:extLst>
          </p:nvPr>
        </p:nvGraphicFramePr>
        <p:xfrm>
          <a:off x="1734840" y="1819800"/>
          <a:ext cx="8127720" cy="3296880"/>
        </p:xfrm>
        <a:graphic>
          <a:graphicData uri="http://schemas.openxmlformats.org/drawingml/2006/table">
            <a:tbl>
              <a:tblPr/>
              <a:tblGrid>
                <a:gridCol w="16733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19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23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701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ES" sz="1800" b="1" strike="noStrike" spc="-1">
                          <a:solidFill>
                            <a:srgbClr val="FFFFFF"/>
                          </a:solidFill>
                          <a:latin typeface="Franklin Gothic Book"/>
                        </a:rPr>
                        <a:t>Traditional system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701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ES" sz="1800" b="1" strike="noStrike" spc="-1">
                          <a:solidFill>
                            <a:srgbClr val="FFFFFF"/>
                          </a:solidFill>
                          <a:latin typeface="Franklin Gothic Book"/>
                        </a:rPr>
                        <a:t>ABC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C701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ES" sz="1800" b="0" strike="noStrike" spc="-1">
                          <a:solidFill>
                            <a:srgbClr val="000000"/>
                          </a:solidFill>
                          <a:latin typeface="Franklin Gothic Book"/>
                        </a:rPr>
                        <a:t>PROS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7D4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ES" sz="1800" b="0" strike="noStrike" spc="-1" dirty="0">
                          <a:solidFill>
                            <a:srgbClr val="000000"/>
                          </a:solidFill>
                          <a:latin typeface="Franklin Gothic Book"/>
                        </a:rPr>
                        <a:t>Simple </a:t>
                      </a:r>
                      <a:r>
                        <a:rPr lang="es-ES" sz="1800" b="0" strike="noStrike" spc="-1" dirty="0" err="1">
                          <a:solidFill>
                            <a:srgbClr val="000000"/>
                          </a:solidFill>
                          <a:latin typeface="Franklin Gothic Book"/>
                        </a:rPr>
                        <a:t>to</a:t>
                      </a:r>
                      <a:r>
                        <a:rPr lang="es-ES" sz="1800" b="0" strike="noStrike" spc="-1" dirty="0">
                          <a:solidFill>
                            <a:srgbClr val="000000"/>
                          </a:solidFill>
                          <a:latin typeface="Franklin Gothic Book"/>
                        </a:rPr>
                        <a:t> </a:t>
                      </a:r>
                      <a:r>
                        <a:rPr lang="es-ES" sz="1800" b="0" strike="noStrike" spc="-1" dirty="0" err="1">
                          <a:solidFill>
                            <a:srgbClr val="000000"/>
                          </a:solidFill>
                          <a:latin typeface="Franklin Gothic Book"/>
                        </a:rPr>
                        <a:t>explain</a:t>
                      </a:r>
                      <a:r>
                        <a:rPr lang="es-ES" sz="1800" b="0" strike="noStrike" spc="-1" dirty="0">
                          <a:solidFill>
                            <a:srgbClr val="000000"/>
                          </a:solidFill>
                          <a:latin typeface="Franklin Gothic Book"/>
                        </a:rPr>
                        <a:t> and </a:t>
                      </a:r>
                      <a:r>
                        <a:rPr lang="es-ES" sz="1800" b="0" strike="noStrike" spc="-1" dirty="0" err="1">
                          <a:solidFill>
                            <a:srgbClr val="000000"/>
                          </a:solidFill>
                          <a:latin typeface="Franklin Gothic Book"/>
                        </a:rPr>
                        <a:t>implement</a:t>
                      </a:r>
                      <a:r>
                        <a:rPr lang="es-ES" sz="1800" b="0" strike="noStrike" spc="-1" dirty="0">
                          <a:solidFill>
                            <a:srgbClr val="000000"/>
                          </a:solidFill>
                          <a:latin typeface="Franklin Gothic Book"/>
                        </a:rPr>
                        <a:t>.</a:t>
                      </a: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ES" sz="1800" b="0" strike="noStrike" spc="-1" dirty="0" err="1">
                          <a:solidFill>
                            <a:srgbClr val="000000"/>
                          </a:solidFill>
                          <a:latin typeface="Franklin Gothic Book"/>
                        </a:rPr>
                        <a:t>Cheap</a:t>
                      </a:r>
                      <a:r>
                        <a:rPr lang="es-ES" sz="1800" b="0" strike="noStrike" spc="-1" dirty="0">
                          <a:solidFill>
                            <a:srgbClr val="000000"/>
                          </a:solidFill>
                          <a:latin typeface="Franklin Gothic Book"/>
                        </a:rPr>
                        <a:t> </a:t>
                      </a:r>
                      <a:r>
                        <a:rPr lang="es-ES" sz="1800" b="0" strike="noStrike" spc="-1" dirty="0" err="1">
                          <a:solidFill>
                            <a:srgbClr val="000000"/>
                          </a:solidFill>
                          <a:latin typeface="Franklin Gothic Book"/>
                        </a:rPr>
                        <a:t>cost-information</a:t>
                      </a:r>
                      <a:r>
                        <a:rPr lang="es-ES" sz="1800" b="0" strike="noStrike" spc="-1" dirty="0">
                          <a:solidFill>
                            <a:srgbClr val="000000"/>
                          </a:solidFill>
                          <a:latin typeface="Franklin Gothic Book"/>
                        </a:rPr>
                        <a:t> </a:t>
                      </a:r>
                      <a:r>
                        <a:rPr lang="es-ES" sz="1800" b="0" strike="noStrike" spc="-1" dirty="0" err="1">
                          <a:solidFill>
                            <a:srgbClr val="000000"/>
                          </a:solidFill>
                          <a:latin typeface="Franklin Gothic Book"/>
                        </a:rPr>
                        <a:t>system</a:t>
                      </a:r>
                      <a:r>
                        <a:rPr lang="es-ES" sz="1800" b="0" strike="noStrike" spc="-1" dirty="0">
                          <a:solidFill>
                            <a:srgbClr val="000000"/>
                          </a:solidFill>
                          <a:latin typeface="Franklin Gothic Book"/>
                        </a:rPr>
                        <a:t>.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7D4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ES" sz="1800" b="0" strike="noStrike" spc="-1" dirty="0">
                          <a:solidFill>
                            <a:srgbClr val="000000"/>
                          </a:solidFill>
                          <a:latin typeface="Franklin Gothic Book"/>
                        </a:rPr>
                        <a:t>More </a:t>
                      </a:r>
                      <a:r>
                        <a:rPr lang="es-ES" sz="1800" b="0" strike="noStrike" spc="-1" dirty="0" err="1">
                          <a:solidFill>
                            <a:srgbClr val="000000"/>
                          </a:solidFill>
                          <a:latin typeface="Franklin Gothic Book"/>
                        </a:rPr>
                        <a:t>Accurate</a:t>
                      </a:r>
                      <a:r>
                        <a:rPr lang="es-ES" sz="1800" b="0" strike="noStrike" spc="-1" dirty="0">
                          <a:solidFill>
                            <a:srgbClr val="000000"/>
                          </a:solidFill>
                          <a:latin typeface="Franklin Gothic Book"/>
                        </a:rPr>
                        <a:t>.</a:t>
                      </a: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ES" sz="1800" b="0" strike="noStrike" spc="-1" dirty="0" err="1">
                          <a:solidFill>
                            <a:srgbClr val="000000"/>
                          </a:solidFill>
                          <a:latin typeface="Franklin Gothic Book"/>
                        </a:rPr>
                        <a:t>Identify</a:t>
                      </a:r>
                      <a:r>
                        <a:rPr lang="es-ES" sz="1800" b="0" strike="noStrike" spc="-1" dirty="0">
                          <a:solidFill>
                            <a:srgbClr val="000000"/>
                          </a:solidFill>
                          <a:latin typeface="Franklin Gothic Book"/>
                        </a:rPr>
                        <a:t> </a:t>
                      </a:r>
                      <a:r>
                        <a:rPr lang="es-ES" sz="1800" b="0" strike="noStrike" spc="-1" dirty="0" err="1">
                          <a:solidFill>
                            <a:srgbClr val="000000"/>
                          </a:solidFill>
                          <a:latin typeface="Franklin Gothic Book"/>
                        </a:rPr>
                        <a:t>opportunities</a:t>
                      </a:r>
                      <a:r>
                        <a:rPr lang="es-ES" sz="1800" b="0" strike="noStrike" spc="-1" dirty="0">
                          <a:solidFill>
                            <a:srgbClr val="000000"/>
                          </a:solidFill>
                          <a:latin typeface="Franklin Gothic Book"/>
                        </a:rPr>
                        <a:t> </a:t>
                      </a:r>
                      <a:r>
                        <a:rPr lang="es-ES" sz="1800" b="0" strike="noStrike" spc="-1" dirty="0" err="1">
                          <a:solidFill>
                            <a:srgbClr val="000000"/>
                          </a:solidFill>
                          <a:latin typeface="Franklin Gothic Book"/>
                        </a:rPr>
                        <a:t>for</a:t>
                      </a:r>
                      <a:r>
                        <a:rPr lang="es-ES" sz="1800" b="0" strike="noStrike" spc="-1" dirty="0">
                          <a:solidFill>
                            <a:srgbClr val="000000"/>
                          </a:solidFill>
                          <a:latin typeface="Franklin Gothic Book"/>
                        </a:rPr>
                        <a:t> </a:t>
                      </a:r>
                      <a:r>
                        <a:rPr lang="es-ES" sz="1800" b="0" strike="noStrike" spc="-1" dirty="0" err="1">
                          <a:solidFill>
                            <a:srgbClr val="000000"/>
                          </a:solidFill>
                          <a:latin typeface="Franklin Gothic Book"/>
                        </a:rPr>
                        <a:t>improvements</a:t>
                      </a:r>
                      <a:r>
                        <a:rPr lang="es-ES" sz="1800" b="0" strike="noStrike" spc="-1" dirty="0">
                          <a:solidFill>
                            <a:srgbClr val="000000"/>
                          </a:solidFill>
                          <a:latin typeface="Franklin Gothic Book"/>
                        </a:rPr>
                        <a:t> and </a:t>
                      </a:r>
                      <a:r>
                        <a:rPr lang="es-ES" sz="1800" b="0" strike="noStrike" spc="-1" dirty="0" err="1">
                          <a:solidFill>
                            <a:srgbClr val="000000"/>
                          </a:solidFill>
                          <a:latin typeface="Franklin Gothic Book"/>
                        </a:rPr>
                        <a:t>unprofitable</a:t>
                      </a:r>
                      <a:r>
                        <a:rPr lang="es-ES" sz="1800" b="0" strike="noStrike" spc="-1" dirty="0">
                          <a:solidFill>
                            <a:srgbClr val="000000"/>
                          </a:solidFill>
                          <a:latin typeface="Franklin Gothic Book"/>
                        </a:rPr>
                        <a:t> </a:t>
                      </a:r>
                      <a:r>
                        <a:rPr lang="es-ES" sz="1800" b="0" strike="noStrike" spc="-1" dirty="0" err="1">
                          <a:solidFill>
                            <a:srgbClr val="000000"/>
                          </a:solidFill>
                          <a:latin typeface="Franklin Gothic Book"/>
                        </a:rPr>
                        <a:t>business</a:t>
                      </a:r>
                      <a:r>
                        <a:rPr lang="es-ES" sz="1800" b="0" strike="noStrike" spc="-1" dirty="0">
                          <a:solidFill>
                            <a:srgbClr val="000000"/>
                          </a:solidFill>
                          <a:latin typeface="Franklin Gothic Book"/>
                        </a:rPr>
                        <a:t>.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7D4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ES" sz="1800" b="0" strike="noStrike" spc="-1">
                          <a:solidFill>
                            <a:srgbClr val="000000"/>
                          </a:solidFill>
                          <a:latin typeface="Franklin Gothic Book"/>
                        </a:rPr>
                        <a:t>CONS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B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ES" sz="1800" b="0" strike="noStrike" spc="-1" dirty="0" err="1">
                          <a:solidFill>
                            <a:srgbClr val="000000"/>
                          </a:solidFill>
                          <a:latin typeface="Franklin Gothic Book"/>
                        </a:rPr>
                        <a:t>Allocation</a:t>
                      </a:r>
                      <a:r>
                        <a:rPr lang="es-ES" sz="1800" b="0" strike="noStrike" spc="-1" dirty="0">
                          <a:solidFill>
                            <a:srgbClr val="000000"/>
                          </a:solidFill>
                          <a:latin typeface="Franklin Gothic Book"/>
                        </a:rPr>
                        <a:t> base can be </a:t>
                      </a:r>
                      <a:r>
                        <a:rPr lang="es-ES" sz="1800" b="0" strike="noStrike" spc="-1" dirty="0" err="1">
                          <a:solidFill>
                            <a:srgbClr val="000000"/>
                          </a:solidFill>
                          <a:latin typeface="Franklin Gothic Book"/>
                        </a:rPr>
                        <a:t>arbitrary</a:t>
                      </a:r>
                      <a:endParaRPr lang="es-ES" sz="1800" b="0" strike="noStrike" spc="-1" dirty="0">
                        <a:solidFill>
                          <a:srgbClr val="000000"/>
                        </a:solidFill>
                        <a:latin typeface="Franklin Gothic Book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ES" sz="1800" b="0" strike="noStrike" spc="-1" dirty="0" err="1">
                          <a:solidFill>
                            <a:srgbClr val="000000"/>
                          </a:solidFill>
                          <a:latin typeface="Franklin Gothic Book"/>
                        </a:rPr>
                        <a:t>Penalizes</a:t>
                      </a:r>
                      <a:r>
                        <a:rPr lang="es-ES" sz="1800" b="0" strike="noStrike" spc="-1" dirty="0">
                          <a:solidFill>
                            <a:srgbClr val="000000"/>
                          </a:solidFill>
                          <a:latin typeface="Franklin Gothic Book"/>
                        </a:rPr>
                        <a:t> </a:t>
                      </a:r>
                      <a:r>
                        <a:rPr lang="es-ES" sz="1800" b="0" strike="noStrike" spc="-1" dirty="0" err="1">
                          <a:solidFill>
                            <a:srgbClr val="000000"/>
                          </a:solidFill>
                          <a:latin typeface="Franklin Gothic Book"/>
                        </a:rPr>
                        <a:t>products</a:t>
                      </a:r>
                      <a:r>
                        <a:rPr lang="es-ES" sz="1800" b="0" strike="noStrike" spc="-1" dirty="0">
                          <a:solidFill>
                            <a:srgbClr val="000000"/>
                          </a:solidFill>
                          <a:latin typeface="Franklin Gothic Book"/>
                        </a:rPr>
                        <a:t> </a:t>
                      </a:r>
                      <a:r>
                        <a:rPr lang="es-ES" sz="1800" b="0" strike="noStrike" spc="-1" dirty="0" err="1">
                          <a:solidFill>
                            <a:srgbClr val="000000"/>
                          </a:solidFill>
                          <a:latin typeface="Franklin Gothic Book"/>
                        </a:rPr>
                        <a:t>with</a:t>
                      </a:r>
                      <a:r>
                        <a:rPr lang="es-ES" sz="1800" b="0" strike="noStrike" spc="-1" dirty="0">
                          <a:solidFill>
                            <a:srgbClr val="000000"/>
                          </a:solidFill>
                          <a:latin typeface="Franklin Gothic Book"/>
                        </a:rPr>
                        <a:t> </a:t>
                      </a:r>
                      <a:r>
                        <a:rPr lang="es-ES" sz="1800" b="0" strike="noStrike" spc="-1" dirty="0" err="1">
                          <a:solidFill>
                            <a:srgbClr val="000000"/>
                          </a:solidFill>
                          <a:latin typeface="Franklin Gothic Book"/>
                        </a:rPr>
                        <a:t>high</a:t>
                      </a:r>
                      <a:r>
                        <a:rPr lang="es-ES" sz="1800" b="0" strike="noStrike" spc="-1" dirty="0">
                          <a:solidFill>
                            <a:srgbClr val="000000"/>
                          </a:solidFill>
                          <a:latin typeface="Franklin Gothic Book"/>
                        </a:rPr>
                        <a:t> volumen.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B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ES" sz="1800" b="0" strike="noStrike" spc="-1" dirty="0" err="1">
                          <a:solidFill>
                            <a:srgbClr val="000000"/>
                          </a:solidFill>
                          <a:latin typeface="Franklin Gothic Book"/>
                        </a:rPr>
                        <a:t>Complex</a:t>
                      </a:r>
                      <a:r>
                        <a:rPr lang="es-ES" sz="1800" b="0" strike="noStrike" spc="-1" dirty="0">
                          <a:solidFill>
                            <a:srgbClr val="000000"/>
                          </a:solidFill>
                          <a:latin typeface="Franklin Gothic Book"/>
                        </a:rPr>
                        <a:t> </a:t>
                      </a:r>
                      <a:r>
                        <a:rPr lang="es-ES" sz="1800" b="0" strike="noStrike" spc="-1" dirty="0" err="1">
                          <a:solidFill>
                            <a:srgbClr val="000000"/>
                          </a:solidFill>
                          <a:latin typeface="Franklin Gothic Book"/>
                        </a:rPr>
                        <a:t>to</a:t>
                      </a:r>
                      <a:r>
                        <a:rPr lang="es-ES" sz="1800" b="0" strike="noStrike" spc="-1" dirty="0">
                          <a:solidFill>
                            <a:srgbClr val="000000"/>
                          </a:solidFill>
                          <a:latin typeface="Franklin Gothic Book"/>
                        </a:rPr>
                        <a:t> </a:t>
                      </a:r>
                      <a:r>
                        <a:rPr lang="es-ES" sz="1800" b="0" strike="noStrike" spc="-1" dirty="0" err="1">
                          <a:solidFill>
                            <a:srgbClr val="000000"/>
                          </a:solidFill>
                          <a:latin typeface="Franklin Gothic Book"/>
                        </a:rPr>
                        <a:t>implement</a:t>
                      </a:r>
                      <a:endParaRPr lang="es-ES" sz="1800" b="0" strike="noStrike" spc="-1" dirty="0">
                        <a:solidFill>
                          <a:srgbClr val="000000"/>
                        </a:solidFill>
                        <a:latin typeface="Franklin Gothic Book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endParaRPr lang="en-US" sz="1800" b="0" strike="noStrike" spc="-1" dirty="0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lang="es-ES" sz="1800" b="0" strike="noStrike" spc="-1" dirty="0" err="1">
                          <a:solidFill>
                            <a:srgbClr val="000000"/>
                          </a:solidFill>
                          <a:latin typeface="Franklin Gothic Book"/>
                        </a:rPr>
                        <a:t>Expensive</a:t>
                      </a:r>
                      <a:r>
                        <a:rPr lang="es-ES" sz="1800" b="0" strike="noStrike" spc="-1" dirty="0">
                          <a:solidFill>
                            <a:srgbClr val="000000"/>
                          </a:solidFill>
                          <a:latin typeface="Franklin Gothic Book"/>
                        </a:rPr>
                        <a:t> </a:t>
                      </a:r>
                      <a:r>
                        <a:rPr lang="es-ES" sz="1800" b="0" strike="noStrike" spc="-1" dirty="0" err="1">
                          <a:solidFill>
                            <a:srgbClr val="000000"/>
                          </a:solidFill>
                          <a:latin typeface="Franklin Gothic Book"/>
                        </a:rPr>
                        <a:t>to</a:t>
                      </a:r>
                      <a:r>
                        <a:rPr lang="es-ES" sz="1800" b="0" strike="noStrike" spc="-1" dirty="0">
                          <a:solidFill>
                            <a:srgbClr val="000000"/>
                          </a:solidFill>
                          <a:latin typeface="Franklin Gothic Book"/>
                        </a:rPr>
                        <a:t> </a:t>
                      </a:r>
                      <a:r>
                        <a:rPr lang="es-ES" sz="1800" b="0" strike="noStrike" spc="-1" dirty="0" err="1">
                          <a:solidFill>
                            <a:srgbClr val="000000"/>
                          </a:solidFill>
                          <a:latin typeface="Franklin Gothic Book"/>
                        </a:rPr>
                        <a:t>implement</a:t>
                      </a:r>
                      <a:r>
                        <a:rPr lang="es-ES" sz="1800" b="0" strike="noStrike" spc="-1" dirty="0">
                          <a:solidFill>
                            <a:srgbClr val="000000"/>
                          </a:solidFill>
                          <a:latin typeface="Franklin Gothic Book"/>
                        </a:rPr>
                        <a:t>, more </a:t>
                      </a:r>
                      <a:r>
                        <a:rPr lang="es-ES" sz="1800" b="0" strike="noStrike" spc="-1" dirty="0" err="1">
                          <a:solidFill>
                            <a:srgbClr val="000000"/>
                          </a:solidFill>
                          <a:latin typeface="Franklin Gothic Book"/>
                        </a:rPr>
                        <a:t>sophisticated</a:t>
                      </a:r>
                      <a:r>
                        <a:rPr lang="es-ES" sz="1800" b="0" strike="noStrike" spc="-1" dirty="0">
                          <a:solidFill>
                            <a:srgbClr val="000000"/>
                          </a:solidFill>
                          <a:latin typeface="Franklin Gothic Book"/>
                        </a:rPr>
                        <a:t> </a:t>
                      </a:r>
                      <a:r>
                        <a:rPr lang="es-ES" sz="1800" b="0" strike="noStrike" spc="-1" dirty="0" err="1">
                          <a:solidFill>
                            <a:srgbClr val="000000"/>
                          </a:solidFill>
                          <a:latin typeface="Franklin Gothic Book"/>
                        </a:rPr>
                        <a:t>information</a:t>
                      </a:r>
                      <a:r>
                        <a:rPr lang="es-ES" sz="1800" b="0" strike="noStrike" spc="-1" dirty="0">
                          <a:solidFill>
                            <a:srgbClr val="000000"/>
                          </a:solidFill>
                          <a:latin typeface="Franklin Gothic Book"/>
                        </a:rPr>
                        <a:t> </a:t>
                      </a:r>
                      <a:r>
                        <a:rPr lang="es-ES" sz="1800" b="0" strike="noStrike" spc="-1" dirty="0" err="1">
                          <a:solidFill>
                            <a:srgbClr val="000000"/>
                          </a:solidFill>
                          <a:latin typeface="Franklin Gothic Book"/>
                        </a:rPr>
                        <a:t>system</a:t>
                      </a:r>
                      <a:r>
                        <a:rPr lang="es-ES" sz="1800" b="0" strike="noStrike" spc="-1" dirty="0">
                          <a:solidFill>
                            <a:srgbClr val="000000"/>
                          </a:solidFill>
                          <a:latin typeface="Franklin Gothic Book"/>
                        </a:rPr>
                        <a:t>.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BEB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rupo 19"/>
          <p:cNvGrpSpPr/>
          <p:nvPr/>
        </p:nvGrpSpPr>
        <p:grpSpPr>
          <a:xfrm>
            <a:off x="-5235840" y="232200"/>
            <a:ext cx="4725720" cy="453240"/>
            <a:chOff x="-5235840" y="232200"/>
            <a:chExt cx="4725720" cy="453240"/>
          </a:xfrm>
        </p:grpSpPr>
        <p:sp>
          <p:nvSpPr>
            <p:cNvPr id="407" name="Forma libre: forma 11"/>
            <p:cNvSpPr/>
            <p:nvPr/>
          </p:nvSpPr>
          <p:spPr>
            <a:xfrm>
              <a:off x="-4990320" y="277560"/>
              <a:ext cx="4480200" cy="362520"/>
            </a:xfrm>
            <a:custGeom>
              <a:avLst/>
              <a:gdLst/>
              <a:ahLst/>
              <a:cxnLst/>
              <a:rect l="l" t="t" r="r" b="b"/>
              <a:pathLst>
                <a:path w="4137620" h="362912">
                  <a:moveTo>
                    <a:pt x="0" y="0"/>
                  </a:moveTo>
                  <a:lnTo>
                    <a:pt x="4137620" y="0"/>
                  </a:lnTo>
                  <a:lnTo>
                    <a:pt x="4137620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1. Cost Behavior Patterns and Assignment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08" name="Elipse 12"/>
            <p:cNvSpPr/>
            <p:nvPr/>
          </p:nvSpPr>
          <p:spPr>
            <a:xfrm>
              <a:off x="-5235840" y="232200"/>
              <a:ext cx="4910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409" name="Arco de bloque 10"/>
          <p:cNvSpPr/>
          <p:nvPr/>
        </p:nvSpPr>
        <p:spPr>
          <a:xfrm>
            <a:off x="-4368960" y="3246120"/>
            <a:ext cx="3180960" cy="3180960"/>
          </a:xfrm>
          <a:prstGeom prst="blockArc">
            <a:avLst>
              <a:gd name="adj1" fmla="val 18900000"/>
              <a:gd name="adj2" fmla="val 2700000"/>
              <a:gd name="adj3" fmla="val 679"/>
            </a:avLst>
          </a:prstGeom>
          <a:noFill/>
          <a:ln>
            <a:solidFill>
              <a:srgbClr val="BC5911"/>
            </a:solidFill>
            <a:round/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grpSp>
        <p:nvGrpSpPr>
          <p:cNvPr id="410" name="Grupo 20"/>
          <p:cNvGrpSpPr/>
          <p:nvPr/>
        </p:nvGrpSpPr>
        <p:grpSpPr>
          <a:xfrm>
            <a:off x="-4886280" y="254160"/>
            <a:ext cx="4517640" cy="453240"/>
            <a:chOff x="-4886280" y="254160"/>
            <a:chExt cx="4517640" cy="453240"/>
          </a:xfrm>
        </p:grpSpPr>
        <p:sp>
          <p:nvSpPr>
            <p:cNvPr id="411" name="Forma libre: forma 13"/>
            <p:cNvSpPr/>
            <p:nvPr/>
          </p:nvSpPr>
          <p:spPr>
            <a:xfrm>
              <a:off x="-4639680" y="299520"/>
              <a:ext cx="4271040" cy="362520"/>
            </a:xfrm>
            <a:custGeom>
              <a:avLst/>
              <a:gdLst/>
              <a:ahLst/>
              <a:cxnLst/>
              <a:rect l="l" t="t" r="r" b="b"/>
              <a:pathLst>
                <a:path w="3929554" h="362912">
                  <a:moveTo>
                    <a:pt x="0" y="0"/>
                  </a:moveTo>
                  <a:lnTo>
                    <a:pt x="3929554" y="0"/>
                  </a:lnTo>
                  <a:lnTo>
                    <a:pt x="3929554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2. Traditional Full Costing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12" name="Elipse 14"/>
            <p:cNvSpPr/>
            <p:nvPr/>
          </p:nvSpPr>
          <p:spPr>
            <a:xfrm>
              <a:off x="-4886280" y="254160"/>
              <a:ext cx="4928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413" name="Grupo 21"/>
          <p:cNvGrpSpPr/>
          <p:nvPr/>
        </p:nvGrpSpPr>
        <p:grpSpPr>
          <a:xfrm>
            <a:off x="0" y="186480"/>
            <a:ext cx="4517640" cy="453240"/>
            <a:chOff x="0" y="186480"/>
            <a:chExt cx="4517640" cy="453240"/>
          </a:xfrm>
        </p:grpSpPr>
        <p:sp>
          <p:nvSpPr>
            <p:cNvPr id="414" name="Forma libre: forma 15"/>
            <p:cNvSpPr/>
            <p:nvPr/>
          </p:nvSpPr>
          <p:spPr>
            <a:xfrm>
              <a:off x="246600" y="231840"/>
              <a:ext cx="4271040" cy="362520"/>
            </a:xfrm>
            <a:custGeom>
              <a:avLst/>
              <a:gdLst/>
              <a:ahLst/>
              <a:cxnLst/>
              <a:rect l="l" t="t" r="r" b="b"/>
              <a:pathLst>
                <a:path w="3929554" h="362912">
                  <a:moveTo>
                    <a:pt x="0" y="0"/>
                  </a:moveTo>
                  <a:lnTo>
                    <a:pt x="3929554" y="0"/>
                  </a:lnTo>
                  <a:lnTo>
                    <a:pt x="3929554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3. ABC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15" name="Elipse 16"/>
            <p:cNvSpPr/>
            <p:nvPr/>
          </p:nvSpPr>
          <p:spPr>
            <a:xfrm>
              <a:off x="0" y="186480"/>
              <a:ext cx="4928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416" name="CuadroTexto 6"/>
          <p:cNvSpPr/>
          <p:nvPr/>
        </p:nvSpPr>
        <p:spPr>
          <a:xfrm>
            <a:off x="493200" y="847440"/>
            <a:ext cx="12086200" cy="424731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wrap="square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s-ES" sz="1800" b="0" u="sng" strike="noStrike" spc="-1">
                <a:solidFill>
                  <a:srgbClr val="000000"/>
                </a:solidFill>
                <a:uFillTx/>
                <a:latin typeface="Franklin Gothic Book"/>
              </a:rPr>
              <a:t>How many Cost Activity Pools are </a:t>
            </a:r>
            <a:r>
              <a:rPr lang="en-US" sz="1800" b="0" u="sng" strike="noStrike" spc="-1">
                <a:solidFill>
                  <a:srgbClr val="000000"/>
                </a:solidFill>
                <a:uFillTx/>
                <a:latin typeface="Franklin Gothic Book"/>
              </a:rPr>
              <a:t>appropriate</a:t>
            </a:r>
            <a:r>
              <a:rPr lang="es-ES" sz="1800" b="0" u="sng" strike="noStrike" spc="-1">
                <a:solidFill>
                  <a:srgbClr val="000000"/>
                </a:solidFill>
                <a:uFillTx/>
                <a:latin typeface="Franklin Gothic Book"/>
              </a:rPr>
              <a:t>?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s-ES" sz="1800" b="0" strike="noStrike" spc="-1">
                <a:solidFill>
                  <a:srgbClr val="000000"/>
                </a:solidFill>
                <a:latin typeface="Franklin Gothic Book"/>
              </a:rPr>
              <a:t>Empirical evidence indicates that manufacturers identify between 50-150 activities with the respective cost drivers.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s-ES" sz="1800" b="0" strike="noStrike" spc="-1">
                <a:solidFill>
                  <a:srgbClr val="000000"/>
                </a:solidFill>
                <a:latin typeface="Franklin Gothic Book"/>
              </a:rPr>
              <a:t>The number depends on: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s-ES" sz="1800" b="0" strike="noStrike" spc="-1">
                <a:solidFill>
                  <a:srgbClr val="000000"/>
                </a:solidFill>
                <a:latin typeface="Franklin Gothic Book"/>
              </a:rPr>
              <a:t>- complexity of the production process.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s-ES" sz="1800" b="0" strike="noStrike" spc="-1">
                <a:solidFill>
                  <a:srgbClr val="000000"/>
                </a:solidFill>
                <a:latin typeface="Franklin Gothic Book"/>
              </a:rPr>
              <a:t>a) manufacturing steps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s-ES" sz="1800" b="0" strike="noStrike" spc="-1">
                <a:solidFill>
                  <a:srgbClr val="000000"/>
                </a:solidFill>
                <a:latin typeface="Franklin Gothic Book"/>
              </a:rPr>
              <a:t>b) number of different raw materials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s-ES" sz="1800" b="0" strike="noStrike" spc="-1">
                <a:solidFill>
                  <a:srgbClr val="000000"/>
                </a:solidFill>
                <a:latin typeface="Franklin Gothic Book"/>
              </a:rPr>
              <a:t>c) coordination among divisions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s-ES" sz="1800" b="0" strike="noStrike" spc="-1">
                <a:solidFill>
                  <a:srgbClr val="000000"/>
                </a:solidFill>
                <a:latin typeface="Franklin Gothic Book"/>
              </a:rPr>
              <a:t>d) level of automatization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s-ES" sz="1800" b="0" strike="noStrike" spc="-1">
                <a:solidFill>
                  <a:srgbClr val="000000"/>
                </a:solidFill>
                <a:latin typeface="Franklin Gothic Book"/>
              </a:rPr>
              <a:t>- complexity of the product.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s-ES" sz="1800" b="0" strike="noStrike" spc="-1">
                <a:solidFill>
                  <a:srgbClr val="000000"/>
                </a:solidFill>
                <a:latin typeface="Franklin Gothic Book"/>
              </a:rPr>
              <a:t>a) relevance of quality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s-ES" sz="1800" b="0" strike="noStrike" spc="-1">
                <a:solidFill>
                  <a:srgbClr val="000000"/>
                </a:solidFill>
                <a:latin typeface="Franklin Gothic Book"/>
              </a:rPr>
              <a:t>b) number of elements or parts 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rupo 19"/>
          <p:cNvGrpSpPr/>
          <p:nvPr/>
        </p:nvGrpSpPr>
        <p:grpSpPr>
          <a:xfrm>
            <a:off x="-5235840" y="232200"/>
            <a:ext cx="4725720" cy="453240"/>
            <a:chOff x="-5235840" y="232200"/>
            <a:chExt cx="4725720" cy="453240"/>
          </a:xfrm>
        </p:grpSpPr>
        <p:sp>
          <p:nvSpPr>
            <p:cNvPr id="433" name="Forma libre: forma 11"/>
            <p:cNvSpPr/>
            <p:nvPr/>
          </p:nvSpPr>
          <p:spPr>
            <a:xfrm>
              <a:off x="-4990320" y="277560"/>
              <a:ext cx="4480200" cy="362520"/>
            </a:xfrm>
            <a:custGeom>
              <a:avLst/>
              <a:gdLst/>
              <a:ahLst/>
              <a:cxnLst/>
              <a:rect l="l" t="t" r="r" b="b"/>
              <a:pathLst>
                <a:path w="4137620" h="362912">
                  <a:moveTo>
                    <a:pt x="0" y="0"/>
                  </a:moveTo>
                  <a:lnTo>
                    <a:pt x="4137620" y="0"/>
                  </a:lnTo>
                  <a:lnTo>
                    <a:pt x="4137620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1. Cost Behavior Patterns and Assignment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34" name="Elipse 12"/>
            <p:cNvSpPr/>
            <p:nvPr/>
          </p:nvSpPr>
          <p:spPr>
            <a:xfrm>
              <a:off x="-5235840" y="232200"/>
              <a:ext cx="4910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435" name="Arco de bloque 10"/>
          <p:cNvSpPr/>
          <p:nvPr/>
        </p:nvSpPr>
        <p:spPr>
          <a:xfrm>
            <a:off x="-4368960" y="3246120"/>
            <a:ext cx="3180960" cy="3180960"/>
          </a:xfrm>
          <a:prstGeom prst="blockArc">
            <a:avLst>
              <a:gd name="adj1" fmla="val 18900000"/>
              <a:gd name="adj2" fmla="val 2700000"/>
              <a:gd name="adj3" fmla="val 679"/>
            </a:avLst>
          </a:prstGeom>
          <a:noFill/>
          <a:ln>
            <a:solidFill>
              <a:srgbClr val="BC5911"/>
            </a:solidFill>
            <a:round/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grpSp>
        <p:nvGrpSpPr>
          <p:cNvPr id="436" name="Grupo 20"/>
          <p:cNvGrpSpPr/>
          <p:nvPr/>
        </p:nvGrpSpPr>
        <p:grpSpPr>
          <a:xfrm>
            <a:off x="-4886280" y="254160"/>
            <a:ext cx="4517640" cy="453240"/>
            <a:chOff x="-4886280" y="254160"/>
            <a:chExt cx="4517640" cy="453240"/>
          </a:xfrm>
        </p:grpSpPr>
        <p:sp>
          <p:nvSpPr>
            <p:cNvPr id="437" name="Forma libre: forma 13"/>
            <p:cNvSpPr/>
            <p:nvPr/>
          </p:nvSpPr>
          <p:spPr>
            <a:xfrm>
              <a:off x="-4639680" y="299520"/>
              <a:ext cx="4271040" cy="362520"/>
            </a:xfrm>
            <a:custGeom>
              <a:avLst/>
              <a:gdLst/>
              <a:ahLst/>
              <a:cxnLst/>
              <a:rect l="l" t="t" r="r" b="b"/>
              <a:pathLst>
                <a:path w="3929554" h="362912">
                  <a:moveTo>
                    <a:pt x="0" y="0"/>
                  </a:moveTo>
                  <a:lnTo>
                    <a:pt x="3929554" y="0"/>
                  </a:lnTo>
                  <a:lnTo>
                    <a:pt x="3929554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2. Traditional Full Costing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38" name="Elipse 14"/>
            <p:cNvSpPr/>
            <p:nvPr/>
          </p:nvSpPr>
          <p:spPr>
            <a:xfrm>
              <a:off x="-4886280" y="254160"/>
              <a:ext cx="4928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439" name="Grupo 21"/>
          <p:cNvGrpSpPr/>
          <p:nvPr/>
        </p:nvGrpSpPr>
        <p:grpSpPr>
          <a:xfrm>
            <a:off x="0" y="186480"/>
            <a:ext cx="4517640" cy="453240"/>
            <a:chOff x="0" y="186480"/>
            <a:chExt cx="4517640" cy="453240"/>
          </a:xfrm>
        </p:grpSpPr>
        <p:sp>
          <p:nvSpPr>
            <p:cNvPr id="440" name="Forma libre: forma 15"/>
            <p:cNvSpPr/>
            <p:nvPr/>
          </p:nvSpPr>
          <p:spPr>
            <a:xfrm>
              <a:off x="246600" y="231840"/>
              <a:ext cx="4271040" cy="362520"/>
            </a:xfrm>
            <a:custGeom>
              <a:avLst/>
              <a:gdLst/>
              <a:ahLst/>
              <a:cxnLst/>
              <a:rect l="l" t="t" r="r" b="b"/>
              <a:pathLst>
                <a:path w="3929554" h="362912">
                  <a:moveTo>
                    <a:pt x="0" y="0"/>
                  </a:moveTo>
                  <a:lnTo>
                    <a:pt x="3929554" y="0"/>
                  </a:lnTo>
                  <a:lnTo>
                    <a:pt x="3929554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3. ABC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41" name="Elipse 16"/>
            <p:cNvSpPr/>
            <p:nvPr/>
          </p:nvSpPr>
          <p:spPr>
            <a:xfrm>
              <a:off x="0" y="186480"/>
              <a:ext cx="4928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442" name="CuadroTexto 6"/>
          <p:cNvSpPr/>
          <p:nvPr/>
        </p:nvSpPr>
        <p:spPr>
          <a:xfrm>
            <a:off x="493200" y="847440"/>
            <a:ext cx="510732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s-ES" sz="1800" b="0" u="sng" strike="noStrike" spc="-1">
                <a:solidFill>
                  <a:srgbClr val="000000"/>
                </a:solidFill>
                <a:uFillTx/>
                <a:latin typeface="Franklin Gothic Book"/>
              </a:rPr>
              <a:t>How common is the ABC  system?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43" name="TextBox 7"/>
          <p:cNvSpPr/>
          <p:nvPr/>
        </p:nvSpPr>
        <p:spPr>
          <a:xfrm>
            <a:off x="6553080" y="6010560"/>
            <a:ext cx="23428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Lawson (2009)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44" name="Picture 8"/>
          <p:cNvPicPr/>
          <p:nvPr/>
        </p:nvPicPr>
        <p:blipFill>
          <a:blip r:embed="rId3"/>
          <a:stretch/>
        </p:blipFill>
        <p:spPr>
          <a:xfrm>
            <a:off x="2802600" y="1267560"/>
            <a:ext cx="6586560" cy="43225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rupo 19"/>
          <p:cNvGrpSpPr/>
          <p:nvPr/>
        </p:nvGrpSpPr>
        <p:grpSpPr>
          <a:xfrm>
            <a:off x="-5235840" y="232200"/>
            <a:ext cx="4725720" cy="453240"/>
            <a:chOff x="-5235840" y="232200"/>
            <a:chExt cx="4725720" cy="453240"/>
          </a:xfrm>
        </p:grpSpPr>
        <p:sp>
          <p:nvSpPr>
            <p:cNvPr id="446" name="Forma libre: forma 11"/>
            <p:cNvSpPr/>
            <p:nvPr/>
          </p:nvSpPr>
          <p:spPr>
            <a:xfrm>
              <a:off x="-4990320" y="277560"/>
              <a:ext cx="4480200" cy="362520"/>
            </a:xfrm>
            <a:custGeom>
              <a:avLst/>
              <a:gdLst/>
              <a:ahLst/>
              <a:cxnLst/>
              <a:rect l="l" t="t" r="r" b="b"/>
              <a:pathLst>
                <a:path w="4137620" h="362912">
                  <a:moveTo>
                    <a:pt x="0" y="0"/>
                  </a:moveTo>
                  <a:lnTo>
                    <a:pt x="4137620" y="0"/>
                  </a:lnTo>
                  <a:lnTo>
                    <a:pt x="4137620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1. Cost Behavior Patterns and Assignment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47" name="Elipse 12"/>
            <p:cNvSpPr/>
            <p:nvPr/>
          </p:nvSpPr>
          <p:spPr>
            <a:xfrm>
              <a:off x="-5235840" y="232200"/>
              <a:ext cx="4910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448" name="Arco de bloque 10"/>
          <p:cNvSpPr/>
          <p:nvPr/>
        </p:nvSpPr>
        <p:spPr>
          <a:xfrm>
            <a:off x="-4368960" y="3246120"/>
            <a:ext cx="3180960" cy="3180960"/>
          </a:xfrm>
          <a:prstGeom prst="blockArc">
            <a:avLst>
              <a:gd name="adj1" fmla="val 18900000"/>
              <a:gd name="adj2" fmla="val 2700000"/>
              <a:gd name="adj3" fmla="val 679"/>
            </a:avLst>
          </a:prstGeom>
          <a:noFill/>
          <a:ln>
            <a:solidFill>
              <a:srgbClr val="BC5911"/>
            </a:solidFill>
            <a:round/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grpSp>
        <p:nvGrpSpPr>
          <p:cNvPr id="449" name="Grupo 20"/>
          <p:cNvGrpSpPr/>
          <p:nvPr/>
        </p:nvGrpSpPr>
        <p:grpSpPr>
          <a:xfrm>
            <a:off x="-4886280" y="254160"/>
            <a:ext cx="4517640" cy="453240"/>
            <a:chOff x="-4886280" y="254160"/>
            <a:chExt cx="4517640" cy="453240"/>
          </a:xfrm>
        </p:grpSpPr>
        <p:sp>
          <p:nvSpPr>
            <p:cNvPr id="450" name="Forma libre: forma 13"/>
            <p:cNvSpPr/>
            <p:nvPr/>
          </p:nvSpPr>
          <p:spPr>
            <a:xfrm>
              <a:off x="-4639680" y="299520"/>
              <a:ext cx="4271040" cy="362520"/>
            </a:xfrm>
            <a:custGeom>
              <a:avLst/>
              <a:gdLst/>
              <a:ahLst/>
              <a:cxnLst/>
              <a:rect l="l" t="t" r="r" b="b"/>
              <a:pathLst>
                <a:path w="3929554" h="362912">
                  <a:moveTo>
                    <a:pt x="0" y="0"/>
                  </a:moveTo>
                  <a:lnTo>
                    <a:pt x="3929554" y="0"/>
                  </a:lnTo>
                  <a:lnTo>
                    <a:pt x="3929554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2. Traditional Full Costing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51" name="Elipse 14"/>
            <p:cNvSpPr/>
            <p:nvPr/>
          </p:nvSpPr>
          <p:spPr>
            <a:xfrm>
              <a:off x="-4886280" y="254160"/>
              <a:ext cx="4928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452" name="Grupo 21"/>
          <p:cNvGrpSpPr/>
          <p:nvPr/>
        </p:nvGrpSpPr>
        <p:grpSpPr>
          <a:xfrm>
            <a:off x="0" y="186480"/>
            <a:ext cx="4517640" cy="453240"/>
            <a:chOff x="0" y="186480"/>
            <a:chExt cx="4517640" cy="453240"/>
          </a:xfrm>
        </p:grpSpPr>
        <p:sp>
          <p:nvSpPr>
            <p:cNvPr id="453" name="Forma libre: forma 15"/>
            <p:cNvSpPr/>
            <p:nvPr/>
          </p:nvSpPr>
          <p:spPr>
            <a:xfrm>
              <a:off x="246600" y="231840"/>
              <a:ext cx="4271040" cy="362520"/>
            </a:xfrm>
            <a:custGeom>
              <a:avLst/>
              <a:gdLst/>
              <a:ahLst/>
              <a:cxnLst/>
              <a:rect l="l" t="t" r="r" b="b"/>
              <a:pathLst>
                <a:path w="3929554" h="362912">
                  <a:moveTo>
                    <a:pt x="0" y="0"/>
                  </a:moveTo>
                  <a:lnTo>
                    <a:pt x="3929554" y="0"/>
                  </a:lnTo>
                  <a:lnTo>
                    <a:pt x="3929554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3. ABC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54" name="Elipse 16"/>
            <p:cNvSpPr/>
            <p:nvPr/>
          </p:nvSpPr>
          <p:spPr>
            <a:xfrm>
              <a:off x="0" y="186480"/>
              <a:ext cx="4928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455" name="CuadroTexto 6"/>
          <p:cNvSpPr/>
          <p:nvPr/>
        </p:nvSpPr>
        <p:spPr>
          <a:xfrm>
            <a:off x="493200" y="847440"/>
            <a:ext cx="510732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s-ES" sz="1800" b="0" u="sng" strike="noStrike" spc="-1">
                <a:solidFill>
                  <a:srgbClr val="000000"/>
                </a:solidFill>
                <a:uFillTx/>
                <a:latin typeface="Franklin Gothic Book"/>
              </a:rPr>
              <a:t>How common is the ABC  system?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456" name="TextBox 7"/>
          <p:cNvSpPr/>
          <p:nvPr/>
        </p:nvSpPr>
        <p:spPr>
          <a:xfrm>
            <a:off x="6553080" y="6010560"/>
            <a:ext cx="2342880" cy="36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Lawson (2009)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457" name="Picture 17"/>
          <p:cNvPicPr/>
          <p:nvPr/>
        </p:nvPicPr>
        <p:blipFill>
          <a:blip r:embed="rId3"/>
          <a:stretch/>
        </p:blipFill>
        <p:spPr>
          <a:xfrm>
            <a:off x="2670120" y="1314000"/>
            <a:ext cx="6377040" cy="4229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Arco de bloque 10"/>
          <p:cNvSpPr/>
          <p:nvPr/>
        </p:nvSpPr>
        <p:spPr>
          <a:xfrm>
            <a:off x="-3546000" y="1606320"/>
            <a:ext cx="3180960" cy="3180960"/>
          </a:xfrm>
          <a:prstGeom prst="blockArc">
            <a:avLst>
              <a:gd name="adj1" fmla="val 18900000"/>
              <a:gd name="adj2" fmla="val 2700000"/>
              <a:gd name="adj3" fmla="val 679"/>
            </a:avLst>
          </a:prstGeom>
          <a:noFill/>
          <a:ln>
            <a:solidFill>
              <a:srgbClr val="BC5911"/>
            </a:solidFill>
            <a:round/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 dirty="0"/>
          </a:p>
        </p:txBody>
      </p:sp>
      <p:grpSp>
        <p:nvGrpSpPr>
          <p:cNvPr id="158" name="Grupo 19"/>
          <p:cNvGrpSpPr/>
          <p:nvPr/>
        </p:nvGrpSpPr>
        <p:grpSpPr>
          <a:xfrm>
            <a:off x="0" y="212040"/>
            <a:ext cx="4725720" cy="453240"/>
            <a:chOff x="0" y="212040"/>
            <a:chExt cx="4725720" cy="453240"/>
          </a:xfrm>
        </p:grpSpPr>
        <p:sp>
          <p:nvSpPr>
            <p:cNvPr id="159" name="Forma libre: forma 11"/>
            <p:cNvSpPr/>
            <p:nvPr/>
          </p:nvSpPr>
          <p:spPr>
            <a:xfrm>
              <a:off x="245520" y="257400"/>
              <a:ext cx="4480200" cy="362520"/>
            </a:xfrm>
            <a:custGeom>
              <a:avLst/>
              <a:gdLst/>
              <a:ahLst/>
              <a:cxnLst/>
              <a:rect l="l" t="t" r="r" b="b"/>
              <a:pathLst>
                <a:path w="4137620" h="362912">
                  <a:moveTo>
                    <a:pt x="0" y="0"/>
                  </a:moveTo>
                  <a:lnTo>
                    <a:pt x="4137620" y="0"/>
                  </a:lnTo>
                  <a:lnTo>
                    <a:pt x="4137620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tIns="45720" rIns="45720" b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tabLst>
                  <a:tab pos="0" algn="l"/>
                </a:tabLst>
              </a:pPr>
              <a:r>
                <a:rPr lang="en-US" sz="1800" b="0" strike="noStrike" spc="-1" dirty="0">
                  <a:solidFill>
                    <a:srgbClr val="FFFFFF"/>
                  </a:solidFill>
                  <a:latin typeface="Franklin Gothic Book"/>
                </a:rPr>
                <a:t>1. Cost Assignment</a:t>
              </a:r>
              <a:endParaRPr lang="en-US" sz="1800" b="0" strike="noStrike" spc="-1" dirty="0">
                <a:latin typeface="Arial"/>
              </a:endParaRPr>
            </a:p>
          </p:txBody>
        </p:sp>
        <p:sp>
          <p:nvSpPr>
            <p:cNvPr id="160" name="Elipse 12"/>
            <p:cNvSpPr/>
            <p:nvPr/>
          </p:nvSpPr>
          <p:spPr>
            <a:xfrm>
              <a:off x="0" y="212040"/>
              <a:ext cx="4910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61" name="Grupo 20"/>
          <p:cNvGrpSpPr/>
          <p:nvPr/>
        </p:nvGrpSpPr>
        <p:grpSpPr>
          <a:xfrm>
            <a:off x="1550880" y="7406280"/>
            <a:ext cx="4517640" cy="453240"/>
            <a:chOff x="1550880" y="7406280"/>
            <a:chExt cx="4517640" cy="453240"/>
          </a:xfrm>
        </p:grpSpPr>
        <p:sp>
          <p:nvSpPr>
            <p:cNvPr id="162" name="Forma libre: forma 13"/>
            <p:cNvSpPr/>
            <p:nvPr/>
          </p:nvSpPr>
          <p:spPr>
            <a:xfrm>
              <a:off x="1797480" y="7451640"/>
              <a:ext cx="4271040" cy="362520"/>
            </a:xfrm>
            <a:custGeom>
              <a:avLst/>
              <a:gdLst/>
              <a:ahLst/>
              <a:cxnLst/>
              <a:rect l="l" t="t" r="r" b="b"/>
              <a:pathLst>
                <a:path w="3929554" h="362912">
                  <a:moveTo>
                    <a:pt x="0" y="0"/>
                  </a:moveTo>
                  <a:lnTo>
                    <a:pt x="3929554" y="0"/>
                  </a:lnTo>
                  <a:lnTo>
                    <a:pt x="3929554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 dirty="0">
                  <a:solidFill>
                    <a:srgbClr val="FFFFFF"/>
                  </a:solidFill>
                  <a:latin typeface="Franklin Gothic Book"/>
                </a:rPr>
                <a:t>2. Traditional Full Costing</a:t>
              </a:r>
              <a:endParaRPr lang="en-US" sz="1800" b="0" strike="noStrike" spc="-1" dirty="0">
                <a:latin typeface="Arial"/>
              </a:endParaRPr>
            </a:p>
          </p:txBody>
        </p:sp>
        <p:sp>
          <p:nvSpPr>
            <p:cNvPr id="163" name="Elipse 14"/>
            <p:cNvSpPr/>
            <p:nvPr/>
          </p:nvSpPr>
          <p:spPr>
            <a:xfrm>
              <a:off x="1550880" y="7406280"/>
              <a:ext cx="4928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64" name="Grupo 21"/>
          <p:cNvGrpSpPr/>
          <p:nvPr/>
        </p:nvGrpSpPr>
        <p:grpSpPr>
          <a:xfrm>
            <a:off x="1550880" y="7950960"/>
            <a:ext cx="4517640" cy="453240"/>
            <a:chOff x="1550880" y="7950960"/>
            <a:chExt cx="4517640" cy="453240"/>
          </a:xfrm>
        </p:grpSpPr>
        <p:sp>
          <p:nvSpPr>
            <p:cNvPr id="165" name="Forma libre: forma 15"/>
            <p:cNvSpPr/>
            <p:nvPr/>
          </p:nvSpPr>
          <p:spPr>
            <a:xfrm>
              <a:off x="1797480" y="7996320"/>
              <a:ext cx="4271040" cy="362520"/>
            </a:xfrm>
            <a:custGeom>
              <a:avLst/>
              <a:gdLst/>
              <a:ahLst/>
              <a:cxnLst/>
              <a:rect l="l" t="t" r="r" b="b"/>
              <a:pathLst>
                <a:path w="3929554" h="362912">
                  <a:moveTo>
                    <a:pt x="0" y="0"/>
                  </a:moveTo>
                  <a:lnTo>
                    <a:pt x="3929554" y="0"/>
                  </a:lnTo>
                  <a:lnTo>
                    <a:pt x="3929554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 dirty="0">
                  <a:solidFill>
                    <a:srgbClr val="FFFFFF"/>
                  </a:solidFill>
                  <a:latin typeface="Franklin Gothic Book"/>
                </a:rPr>
                <a:t>3. ABC/ABM</a:t>
              </a:r>
              <a:endParaRPr lang="en-US" sz="1800" b="0" strike="noStrike" spc="-1" dirty="0">
                <a:latin typeface="Arial"/>
              </a:endParaRPr>
            </a:p>
          </p:txBody>
        </p:sp>
        <p:sp>
          <p:nvSpPr>
            <p:cNvPr id="166" name="Elipse 16"/>
            <p:cNvSpPr/>
            <p:nvPr/>
          </p:nvSpPr>
          <p:spPr>
            <a:xfrm>
              <a:off x="1550880" y="7950960"/>
              <a:ext cx="4928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 dirty="0"/>
            </a:p>
          </p:txBody>
        </p:sp>
      </p:grpSp>
      <p:sp>
        <p:nvSpPr>
          <p:cNvPr id="167" name="TextBox 2"/>
          <p:cNvSpPr/>
          <p:nvPr/>
        </p:nvSpPr>
        <p:spPr>
          <a:xfrm>
            <a:off x="245520" y="1219320"/>
            <a:ext cx="5126302" cy="230687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r>
              <a:rPr lang="en-US" spc="-1" dirty="0">
                <a:solidFill>
                  <a:srgbClr val="000000"/>
                </a:solidFill>
                <a:latin typeface="Calibri"/>
              </a:rPr>
              <a:t>In previous sections, we covered Inventories (topic 3) and Income Statement (topic 4).</a:t>
            </a:r>
          </a:p>
          <a:p>
            <a:endParaRPr lang="en-US" spc="-1" dirty="0">
              <a:latin typeface="Calibri"/>
            </a:endParaRPr>
          </a:p>
          <a:p>
            <a:r>
              <a:rPr lang="en-US" spc="-1" dirty="0">
                <a:latin typeface="Calibri"/>
              </a:rPr>
              <a:t>The focus of this topic is to learn </a:t>
            </a:r>
          </a:p>
          <a:p>
            <a:r>
              <a:rPr lang="en-US" spc="-1" dirty="0">
                <a:latin typeface="Calibri"/>
              </a:rPr>
              <a:t>(1) What costs are reported as </a:t>
            </a:r>
            <a:r>
              <a:rPr lang="en-US" i="1" spc="-1" dirty="0">
                <a:latin typeface="Calibri"/>
              </a:rPr>
              <a:t>Cost of Sales</a:t>
            </a:r>
            <a:r>
              <a:rPr lang="en-US" spc="-1" dirty="0">
                <a:latin typeface="Calibri"/>
              </a:rPr>
              <a:t> or </a:t>
            </a:r>
            <a:r>
              <a:rPr lang="en-US" i="1" spc="-1" dirty="0">
                <a:latin typeface="Calibri"/>
              </a:rPr>
              <a:t>SG&amp;A?</a:t>
            </a:r>
            <a:endParaRPr lang="en-US" spc="-1" dirty="0">
              <a:latin typeface="Calibri"/>
            </a:endParaRPr>
          </a:p>
          <a:p>
            <a:r>
              <a:rPr lang="en-US" spc="-1" dirty="0">
                <a:latin typeface="Calibri"/>
              </a:rPr>
              <a:t>(2) Timing of the cost recognition.</a:t>
            </a:r>
          </a:p>
          <a:p>
            <a:r>
              <a:rPr lang="en-US" spc="-1" dirty="0">
                <a:latin typeface="Calibri"/>
              </a:rPr>
              <a:t>(3) Cost assignment across product lines.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125DF52-91B6-3368-62F0-3D84EB907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289" y="2023845"/>
            <a:ext cx="5367866" cy="1672015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" name="Imagen 2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D7A2B3C7-95F5-F5C6-F915-941B891E5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770" y="3905337"/>
            <a:ext cx="9328385" cy="2330512"/>
          </a:xfrm>
          <a:prstGeom prst="rect">
            <a:avLst/>
          </a:prstGeom>
          <a:solidFill>
            <a:srgbClr val="000000">
              <a:shade val="95000"/>
            </a:srgbClr>
          </a:solidFill>
          <a:ln w="63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0168332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rupo 19"/>
          <p:cNvGrpSpPr/>
          <p:nvPr/>
        </p:nvGrpSpPr>
        <p:grpSpPr>
          <a:xfrm>
            <a:off x="-5235840" y="232200"/>
            <a:ext cx="4725720" cy="453240"/>
            <a:chOff x="-5235840" y="232200"/>
            <a:chExt cx="4725720" cy="453240"/>
          </a:xfrm>
        </p:grpSpPr>
        <p:sp>
          <p:nvSpPr>
            <p:cNvPr id="459" name="Forma libre: forma 11"/>
            <p:cNvSpPr/>
            <p:nvPr/>
          </p:nvSpPr>
          <p:spPr>
            <a:xfrm>
              <a:off x="-4990320" y="277560"/>
              <a:ext cx="4480200" cy="362520"/>
            </a:xfrm>
            <a:custGeom>
              <a:avLst/>
              <a:gdLst/>
              <a:ahLst/>
              <a:cxnLst/>
              <a:rect l="l" t="t" r="r" b="b"/>
              <a:pathLst>
                <a:path w="4137620" h="362912">
                  <a:moveTo>
                    <a:pt x="0" y="0"/>
                  </a:moveTo>
                  <a:lnTo>
                    <a:pt x="4137620" y="0"/>
                  </a:lnTo>
                  <a:lnTo>
                    <a:pt x="4137620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1. Cost Behavior Patterns and Assignment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60" name="Elipse 12"/>
            <p:cNvSpPr/>
            <p:nvPr/>
          </p:nvSpPr>
          <p:spPr>
            <a:xfrm>
              <a:off x="-5235840" y="232200"/>
              <a:ext cx="4910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461" name="Arco de bloque 10"/>
          <p:cNvSpPr/>
          <p:nvPr/>
        </p:nvSpPr>
        <p:spPr>
          <a:xfrm>
            <a:off x="-4368960" y="3246120"/>
            <a:ext cx="3180960" cy="3180960"/>
          </a:xfrm>
          <a:prstGeom prst="blockArc">
            <a:avLst>
              <a:gd name="adj1" fmla="val 18900000"/>
              <a:gd name="adj2" fmla="val 2700000"/>
              <a:gd name="adj3" fmla="val 679"/>
            </a:avLst>
          </a:prstGeom>
          <a:noFill/>
          <a:ln>
            <a:solidFill>
              <a:srgbClr val="BC5911"/>
            </a:solidFill>
            <a:round/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grpSp>
        <p:nvGrpSpPr>
          <p:cNvPr id="462" name="Grupo 20"/>
          <p:cNvGrpSpPr/>
          <p:nvPr/>
        </p:nvGrpSpPr>
        <p:grpSpPr>
          <a:xfrm>
            <a:off x="-4886280" y="254160"/>
            <a:ext cx="4517640" cy="453240"/>
            <a:chOff x="-4886280" y="254160"/>
            <a:chExt cx="4517640" cy="453240"/>
          </a:xfrm>
        </p:grpSpPr>
        <p:sp>
          <p:nvSpPr>
            <p:cNvPr id="463" name="Forma libre: forma 13"/>
            <p:cNvSpPr/>
            <p:nvPr/>
          </p:nvSpPr>
          <p:spPr>
            <a:xfrm>
              <a:off x="-4639680" y="299520"/>
              <a:ext cx="4271040" cy="362520"/>
            </a:xfrm>
            <a:custGeom>
              <a:avLst/>
              <a:gdLst/>
              <a:ahLst/>
              <a:cxnLst/>
              <a:rect l="l" t="t" r="r" b="b"/>
              <a:pathLst>
                <a:path w="3929554" h="362912">
                  <a:moveTo>
                    <a:pt x="0" y="0"/>
                  </a:moveTo>
                  <a:lnTo>
                    <a:pt x="3929554" y="0"/>
                  </a:lnTo>
                  <a:lnTo>
                    <a:pt x="3929554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2. Traditional Full Costing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64" name="Elipse 14"/>
            <p:cNvSpPr/>
            <p:nvPr/>
          </p:nvSpPr>
          <p:spPr>
            <a:xfrm>
              <a:off x="-4886280" y="254160"/>
              <a:ext cx="4928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465" name="Grupo 21"/>
          <p:cNvGrpSpPr/>
          <p:nvPr/>
        </p:nvGrpSpPr>
        <p:grpSpPr>
          <a:xfrm>
            <a:off x="0" y="186480"/>
            <a:ext cx="4517640" cy="453240"/>
            <a:chOff x="0" y="186480"/>
            <a:chExt cx="4517640" cy="453240"/>
          </a:xfrm>
        </p:grpSpPr>
        <p:sp>
          <p:nvSpPr>
            <p:cNvPr id="466" name="Forma libre: forma 15"/>
            <p:cNvSpPr/>
            <p:nvPr/>
          </p:nvSpPr>
          <p:spPr>
            <a:xfrm>
              <a:off x="246600" y="231840"/>
              <a:ext cx="4271040" cy="362520"/>
            </a:xfrm>
            <a:custGeom>
              <a:avLst/>
              <a:gdLst/>
              <a:ahLst/>
              <a:cxnLst/>
              <a:rect l="l" t="t" r="r" b="b"/>
              <a:pathLst>
                <a:path w="3929554" h="362912">
                  <a:moveTo>
                    <a:pt x="0" y="0"/>
                  </a:moveTo>
                  <a:lnTo>
                    <a:pt x="3929554" y="0"/>
                  </a:lnTo>
                  <a:lnTo>
                    <a:pt x="3929554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3. ABC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67" name="Elipse 16"/>
            <p:cNvSpPr/>
            <p:nvPr/>
          </p:nvSpPr>
          <p:spPr>
            <a:xfrm>
              <a:off x="0" y="186480"/>
              <a:ext cx="4928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468" name="CuadroTexto 6"/>
          <p:cNvSpPr/>
          <p:nvPr/>
        </p:nvSpPr>
        <p:spPr>
          <a:xfrm>
            <a:off x="493200" y="847440"/>
            <a:ext cx="11249280" cy="3382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s-ES" sz="1800" b="0" u="sng" strike="noStrike" spc="-1">
                <a:solidFill>
                  <a:srgbClr val="000000"/>
                </a:solidFill>
                <a:uFillTx/>
                <a:latin typeface="Franklin Gothic Book"/>
              </a:rPr>
              <a:t>How does a company know when to use ABC?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s-ES" sz="1800" b="0" strike="noStrike" spc="-1">
                <a:solidFill>
                  <a:srgbClr val="000000"/>
                </a:solidFill>
                <a:latin typeface="Franklin Gothic Book"/>
              </a:rPr>
              <a:t>1) Product lines are very different in terms of volume of production or manufacturing complexity?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s-ES" sz="1800" b="0" strike="noStrike" spc="-1">
                <a:solidFill>
                  <a:srgbClr val="000000"/>
                </a:solidFill>
                <a:latin typeface="Franklin Gothic Book"/>
              </a:rPr>
              <a:t>2) Product lines require many supporting services (cleaning, set-ups, utilities, inspections, moving parts/materials, coordination, and building maintenance).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s-ES" sz="1800" b="0" strike="noStrike" spc="-1">
                <a:solidFill>
                  <a:srgbClr val="000000"/>
                </a:solidFill>
                <a:latin typeface="Franklin Gothic Book"/>
              </a:rPr>
              <a:t>3) Overhead Cost is a large % of total costs.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s-ES" sz="1800" b="0" strike="noStrike" spc="-1">
                <a:solidFill>
                  <a:srgbClr val="000000"/>
                </a:solidFill>
                <a:latin typeface="Franklin Gothic Book"/>
              </a:rPr>
              <a:t>4) Managers are ignoring data provided by the existing cost system when deciding pricing or other producto decisions.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0" name="Grupo 19"/>
          <p:cNvGrpSpPr/>
          <p:nvPr/>
        </p:nvGrpSpPr>
        <p:grpSpPr>
          <a:xfrm>
            <a:off x="-5235840" y="232200"/>
            <a:ext cx="4725720" cy="453240"/>
            <a:chOff x="-5235840" y="232200"/>
            <a:chExt cx="4725720" cy="453240"/>
          </a:xfrm>
        </p:grpSpPr>
        <p:sp>
          <p:nvSpPr>
            <p:cNvPr id="481" name="Forma libre: forma 11"/>
            <p:cNvSpPr/>
            <p:nvPr/>
          </p:nvSpPr>
          <p:spPr>
            <a:xfrm>
              <a:off x="-4990320" y="277560"/>
              <a:ext cx="4480200" cy="362520"/>
            </a:xfrm>
            <a:custGeom>
              <a:avLst/>
              <a:gdLst/>
              <a:ahLst/>
              <a:cxnLst/>
              <a:rect l="l" t="t" r="r" b="b"/>
              <a:pathLst>
                <a:path w="4137620" h="362912">
                  <a:moveTo>
                    <a:pt x="0" y="0"/>
                  </a:moveTo>
                  <a:lnTo>
                    <a:pt x="4137620" y="0"/>
                  </a:lnTo>
                  <a:lnTo>
                    <a:pt x="4137620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1. Cost Behavior Patterns and Assignment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82" name="Elipse 12"/>
            <p:cNvSpPr/>
            <p:nvPr/>
          </p:nvSpPr>
          <p:spPr>
            <a:xfrm>
              <a:off x="-5235840" y="232200"/>
              <a:ext cx="4910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483" name="Arco de bloque 10"/>
          <p:cNvSpPr/>
          <p:nvPr/>
        </p:nvSpPr>
        <p:spPr>
          <a:xfrm>
            <a:off x="-4368960" y="3246120"/>
            <a:ext cx="3180960" cy="3180960"/>
          </a:xfrm>
          <a:prstGeom prst="blockArc">
            <a:avLst>
              <a:gd name="adj1" fmla="val 18900000"/>
              <a:gd name="adj2" fmla="val 2700000"/>
              <a:gd name="adj3" fmla="val 679"/>
            </a:avLst>
          </a:prstGeom>
          <a:noFill/>
          <a:ln>
            <a:solidFill>
              <a:srgbClr val="BC5911"/>
            </a:solidFill>
            <a:round/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grpSp>
        <p:nvGrpSpPr>
          <p:cNvPr id="484" name="Grupo 20"/>
          <p:cNvGrpSpPr/>
          <p:nvPr/>
        </p:nvGrpSpPr>
        <p:grpSpPr>
          <a:xfrm>
            <a:off x="-4886280" y="254160"/>
            <a:ext cx="4517640" cy="453240"/>
            <a:chOff x="-4886280" y="254160"/>
            <a:chExt cx="4517640" cy="453240"/>
          </a:xfrm>
        </p:grpSpPr>
        <p:sp>
          <p:nvSpPr>
            <p:cNvPr id="485" name="Forma libre: forma 13"/>
            <p:cNvSpPr/>
            <p:nvPr/>
          </p:nvSpPr>
          <p:spPr>
            <a:xfrm>
              <a:off x="-4639680" y="299520"/>
              <a:ext cx="4271040" cy="362520"/>
            </a:xfrm>
            <a:custGeom>
              <a:avLst/>
              <a:gdLst/>
              <a:ahLst/>
              <a:cxnLst/>
              <a:rect l="l" t="t" r="r" b="b"/>
              <a:pathLst>
                <a:path w="3929554" h="362912">
                  <a:moveTo>
                    <a:pt x="0" y="0"/>
                  </a:moveTo>
                  <a:lnTo>
                    <a:pt x="3929554" y="0"/>
                  </a:lnTo>
                  <a:lnTo>
                    <a:pt x="3929554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2. Traditional Full Costing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486" name="Elipse 14"/>
            <p:cNvSpPr/>
            <p:nvPr/>
          </p:nvSpPr>
          <p:spPr>
            <a:xfrm>
              <a:off x="-4886280" y="254160"/>
              <a:ext cx="4928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490" name="CuadroTexto 6"/>
          <p:cNvSpPr/>
          <p:nvPr/>
        </p:nvSpPr>
        <p:spPr>
          <a:xfrm>
            <a:off x="493200" y="847440"/>
            <a:ext cx="11249280" cy="36933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vertOverflow="overflow" horzOverflow="overflow" lIns="91440" tIns="45720" rIns="91440" bIns="45720" numCol="1" spcCol="0" anchor="t">
            <a:spAutoFit/>
          </a:bodyPr>
          <a:lstStyle/>
          <a:p>
            <a:pPr>
              <a:lnSpc>
                <a:spcPct val="100000"/>
              </a:lnSpc>
              <a:buNone/>
            </a:pPr>
            <a:endParaRPr lang="es-ES" sz="1800" b="0" u="sng" strike="noStrike" spc="-1" dirty="0">
              <a:latin typeface="Franklin Gothic Book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4B3B6D7-2D5C-3FB5-5B41-95B94ECD53E7}"/>
              </a:ext>
            </a:extLst>
          </p:cNvPr>
          <p:cNvSpPr txBox="1"/>
          <p:nvPr/>
        </p:nvSpPr>
        <p:spPr>
          <a:xfrm>
            <a:off x="694060" y="1972235"/>
            <a:ext cx="883841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b="1" err="1"/>
              <a:t>Thanks</a:t>
            </a:r>
            <a:endParaRPr lang="es-ES" b="1"/>
          </a:p>
          <a:p>
            <a:endParaRPr lang="es-ES" dirty="0"/>
          </a:p>
          <a:p>
            <a:r>
              <a:rPr lang="es-ES" dirty="0" err="1"/>
              <a:t>Check</a:t>
            </a:r>
            <a:r>
              <a:rPr lang="es-ES" dirty="0"/>
              <a:t> </a:t>
            </a:r>
            <a:r>
              <a:rPr lang="es-ES" dirty="0" err="1"/>
              <a:t>my</a:t>
            </a:r>
            <a:r>
              <a:rPr lang="es-ES" dirty="0"/>
              <a:t> </a:t>
            </a:r>
            <a:r>
              <a:rPr lang="es-ES" dirty="0" err="1"/>
              <a:t>website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updated</a:t>
            </a:r>
            <a:r>
              <a:rPr lang="es-ES" dirty="0"/>
              <a:t> </a:t>
            </a:r>
            <a:r>
              <a:rPr lang="es-ES" dirty="0" err="1"/>
              <a:t>version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presentation</a:t>
            </a:r>
            <a:r>
              <a:rPr lang="es-ES" dirty="0"/>
              <a:t>.</a:t>
            </a:r>
          </a:p>
          <a:p>
            <a:r>
              <a:rPr lang="es-ES" dirty="0">
                <a:hlinkClick r:id="rId3"/>
              </a:rPr>
              <a:t>www.marceloortizm.com</a:t>
            </a:r>
            <a:endParaRPr lang="es-ES" dirty="0"/>
          </a:p>
          <a:p>
            <a:endParaRPr lang="es-E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rupo 19"/>
          <p:cNvGrpSpPr/>
          <p:nvPr/>
        </p:nvGrpSpPr>
        <p:grpSpPr>
          <a:xfrm>
            <a:off x="0" y="212040"/>
            <a:ext cx="4725720" cy="453240"/>
            <a:chOff x="0" y="212040"/>
            <a:chExt cx="4725720" cy="453240"/>
          </a:xfrm>
        </p:grpSpPr>
        <p:sp>
          <p:nvSpPr>
            <p:cNvPr id="184" name="Forma libre: forma 11"/>
            <p:cNvSpPr/>
            <p:nvPr/>
          </p:nvSpPr>
          <p:spPr>
            <a:xfrm>
              <a:off x="245520" y="257400"/>
              <a:ext cx="4480200" cy="362520"/>
            </a:xfrm>
            <a:custGeom>
              <a:avLst/>
              <a:gdLst/>
              <a:ahLst/>
              <a:cxnLst/>
              <a:rect l="l" t="t" r="r" b="b"/>
              <a:pathLst>
                <a:path w="4137620" h="362912">
                  <a:moveTo>
                    <a:pt x="0" y="0"/>
                  </a:moveTo>
                  <a:lnTo>
                    <a:pt x="4137620" y="0"/>
                  </a:lnTo>
                  <a:lnTo>
                    <a:pt x="4137620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tIns="45720" rIns="45720" b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tabLst>
                  <a:tab pos="0" algn="l"/>
                </a:tabLst>
              </a:pPr>
              <a:r>
                <a:rPr lang="en-US" sz="1800" b="0" strike="noStrike" spc="-1" dirty="0">
                  <a:solidFill>
                    <a:srgbClr val="FFFFFF"/>
                  </a:solidFill>
                  <a:latin typeface="Franklin Gothic Book"/>
                </a:rPr>
                <a:t>1. Cost Assignment</a:t>
              </a:r>
              <a:endParaRPr lang="en-US" sz="1800" b="0" strike="noStrike" spc="-1" dirty="0">
                <a:latin typeface="Arial"/>
              </a:endParaRPr>
            </a:p>
          </p:txBody>
        </p:sp>
        <p:sp>
          <p:nvSpPr>
            <p:cNvPr id="185" name="Elipse 12"/>
            <p:cNvSpPr/>
            <p:nvPr/>
          </p:nvSpPr>
          <p:spPr>
            <a:xfrm>
              <a:off x="0" y="212040"/>
              <a:ext cx="4910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186" name="TextBox 4"/>
          <p:cNvSpPr/>
          <p:nvPr/>
        </p:nvSpPr>
        <p:spPr>
          <a:xfrm>
            <a:off x="1005840" y="883800"/>
            <a:ext cx="8371440" cy="202987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r>
              <a:rPr lang="en-US" b="1" spc="-1" dirty="0">
                <a:solidFill>
                  <a:srgbClr val="F8931D"/>
                </a:solidFill>
                <a:latin typeface="Franklin Gothic Book"/>
              </a:rPr>
              <a:t>Inventory costs -&gt; Cost of Sales</a:t>
            </a:r>
          </a:p>
          <a:p>
            <a:endParaRPr lang="en-US" b="1" spc="-1" dirty="0">
              <a:solidFill>
                <a:srgbClr val="000000"/>
              </a:solidFill>
              <a:latin typeface="Calibri"/>
            </a:endParaRPr>
          </a:p>
          <a:p>
            <a:r>
              <a:rPr lang="en-US" spc="-1" dirty="0">
                <a:solidFill>
                  <a:srgbClr val="000000"/>
                </a:solidFill>
                <a:latin typeface="Calibri"/>
              </a:rPr>
              <a:t>Inventory costs: All costs of purchasing, converting, or bringing inventories to their present location and condition.</a:t>
            </a:r>
          </a:p>
          <a:p>
            <a:pPr marL="285750" indent="-285750">
              <a:buFont typeface="Calibri"/>
              <a:buChar char="-"/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Not all of them are capitalized in the year-end inventory value</a:t>
            </a:r>
          </a:p>
          <a:p>
            <a:pPr marL="285750" indent="-285750">
              <a:buFont typeface="Calibri"/>
              <a:buChar char="-"/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Some of them are expenses in the current year.</a:t>
            </a:r>
          </a:p>
          <a:p>
            <a:pPr marL="285750" indent="-285750">
              <a:buFont typeface="Calibri"/>
              <a:buChar char="-"/>
            </a:pPr>
            <a:r>
              <a:rPr lang="en-US" spc="-1" dirty="0">
                <a:solidFill>
                  <a:srgbClr val="000000"/>
                </a:solidFill>
                <a:latin typeface="Calibri"/>
              </a:rPr>
              <a:t>The key is classifying the item as a </a:t>
            </a:r>
            <a:r>
              <a:rPr lang="en-US" i="1" spc="-1" dirty="0">
                <a:solidFill>
                  <a:srgbClr val="000000"/>
                </a:solidFill>
                <a:latin typeface="Calibri"/>
              </a:rPr>
              <a:t>product </a:t>
            </a:r>
            <a:r>
              <a:rPr lang="en-US" spc="-1" dirty="0">
                <a:solidFill>
                  <a:srgbClr val="000000"/>
                </a:solidFill>
                <a:latin typeface="Calibri"/>
              </a:rPr>
              <a:t>or </a:t>
            </a:r>
            <a:r>
              <a:rPr lang="en-US" i="1" spc="-1" dirty="0">
                <a:solidFill>
                  <a:srgbClr val="000000"/>
                </a:solidFill>
                <a:latin typeface="Calibri"/>
              </a:rPr>
              <a:t>periodic </a:t>
            </a:r>
            <a:r>
              <a:rPr lang="en-US" spc="-1" dirty="0">
                <a:solidFill>
                  <a:srgbClr val="000000"/>
                </a:solidFill>
                <a:latin typeface="Calibri"/>
              </a:rPr>
              <a:t>expense.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rupo 19"/>
          <p:cNvGrpSpPr/>
          <p:nvPr/>
        </p:nvGrpSpPr>
        <p:grpSpPr>
          <a:xfrm>
            <a:off x="0" y="212040"/>
            <a:ext cx="4725720" cy="453240"/>
            <a:chOff x="0" y="212040"/>
            <a:chExt cx="4725720" cy="453240"/>
          </a:xfrm>
        </p:grpSpPr>
        <p:sp>
          <p:nvSpPr>
            <p:cNvPr id="188" name="Forma libre: forma 11"/>
            <p:cNvSpPr/>
            <p:nvPr/>
          </p:nvSpPr>
          <p:spPr>
            <a:xfrm>
              <a:off x="245520" y="257400"/>
              <a:ext cx="4480200" cy="362520"/>
            </a:xfrm>
            <a:custGeom>
              <a:avLst/>
              <a:gdLst/>
              <a:ahLst/>
              <a:cxnLst/>
              <a:rect l="l" t="t" r="r" b="b"/>
              <a:pathLst>
                <a:path w="4137620" h="362912">
                  <a:moveTo>
                    <a:pt x="0" y="0"/>
                  </a:moveTo>
                  <a:lnTo>
                    <a:pt x="4137620" y="0"/>
                  </a:lnTo>
                  <a:lnTo>
                    <a:pt x="4137620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tIns="45720" rIns="45720" b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 dirty="0">
                  <a:solidFill>
                    <a:srgbClr val="FFFFFF"/>
                  </a:solidFill>
                  <a:latin typeface="Franklin Gothic Book"/>
                </a:rPr>
                <a:t>1. Cost Assignment</a:t>
              </a:r>
              <a:endParaRPr lang="en-US" sz="1800" b="0" strike="noStrike" spc="-1" dirty="0">
                <a:latin typeface="Arial"/>
              </a:endParaRPr>
            </a:p>
          </p:txBody>
        </p:sp>
        <p:sp>
          <p:nvSpPr>
            <p:cNvPr id="189" name="Elipse 12"/>
            <p:cNvSpPr/>
            <p:nvPr/>
          </p:nvSpPr>
          <p:spPr>
            <a:xfrm>
              <a:off x="0" y="212040"/>
              <a:ext cx="4910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2" name="Diagram2"/>
          <p:cNvGraphicFramePr/>
          <p:nvPr>
            <p:extLst>
              <p:ext uri="{D42A27DB-BD31-4B8C-83A1-F6EECF244321}">
                <p14:modId xmlns:p14="http://schemas.microsoft.com/office/powerpoint/2010/main" val="3743360197"/>
              </p:ext>
            </p:extLst>
          </p:nvPr>
        </p:nvGraphicFramePr>
        <p:xfrm>
          <a:off x="676495" y="1587198"/>
          <a:ext cx="11283840" cy="4917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rupo 19"/>
          <p:cNvGrpSpPr/>
          <p:nvPr/>
        </p:nvGrpSpPr>
        <p:grpSpPr>
          <a:xfrm>
            <a:off x="0" y="212040"/>
            <a:ext cx="4725720" cy="453240"/>
            <a:chOff x="0" y="212040"/>
            <a:chExt cx="4725720" cy="453240"/>
          </a:xfrm>
        </p:grpSpPr>
        <p:sp>
          <p:nvSpPr>
            <p:cNvPr id="184" name="Forma libre: forma 11"/>
            <p:cNvSpPr/>
            <p:nvPr/>
          </p:nvSpPr>
          <p:spPr>
            <a:xfrm>
              <a:off x="245520" y="257400"/>
              <a:ext cx="4480200" cy="362520"/>
            </a:xfrm>
            <a:custGeom>
              <a:avLst/>
              <a:gdLst/>
              <a:ahLst/>
              <a:cxnLst/>
              <a:rect l="l" t="t" r="r" b="b"/>
              <a:pathLst>
                <a:path w="4137620" h="362912">
                  <a:moveTo>
                    <a:pt x="0" y="0"/>
                  </a:moveTo>
                  <a:lnTo>
                    <a:pt x="4137620" y="0"/>
                  </a:lnTo>
                  <a:lnTo>
                    <a:pt x="4137620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tIns="45720" rIns="45720" b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tabLst>
                  <a:tab pos="0" algn="l"/>
                </a:tabLst>
              </a:pPr>
              <a:r>
                <a:rPr lang="en-US" sz="1800" b="0" strike="noStrike" spc="-1" dirty="0">
                  <a:solidFill>
                    <a:srgbClr val="FFFFFF"/>
                  </a:solidFill>
                  <a:latin typeface="Franklin Gothic Book"/>
                </a:rPr>
                <a:t>1. Cost Assignment</a:t>
              </a:r>
              <a:endParaRPr lang="en-US" sz="1800" b="0" strike="noStrike" spc="-1" dirty="0">
                <a:latin typeface="Arial"/>
              </a:endParaRPr>
            </a:p>
          </p:txBody>
        </p:sp>
        <p:sp>
          <p:nvSpPr>
            <p:cNvPr id="185" name="Elipse 12"/>
            <p:cNvSpPr/>
            <p:nvPr/>
          </p:nvSpPr>
          <p:spPr>
            <a:xfrm>
              <a:off x="0" y="212040"/>
              <a:ext cx="4910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186" name="TextBox 4"/>
          <p:cNvSpPr/>
          <p:nvPr/>
        </p:nvSpPr>
        <p:spPr>
          <a:xfrm>
            <a:off x="1005840" y="883800"/>
            <a:ext cx="8371440" cy="11988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r>
              <a:rPr lang="en-US" b="1" spc="-1" dirty="0">
                <a:solidFill>
                  <a:srgbClr val="F8931D"/>
                </a:solidFill>
                <a:latin typeface="Franklin Gothic Book"/>
              </a:rPr>
              <a:t>A) How much is the total cost capitalized in "inventory" at year-end?</a:t>
            </a:r>
          </a:p>
          <a:p>
            <a:r>
              <a:rPr lang="en-US" b="1" spc="-1" dirty="0">
                <a:solidFill>
                  <a:srgbClr val="F8931D"/>
                </a:solidFill>
                <a:latin typeface="Franklin Gothic Book"/>
              </a:rPr>
              <a:t>B) How much are the total period expenses for the year?</a:t>
            </a:r>
          </a:p>
          <a:p>
            <a:r>
              <a:rPr lang="en-US" b="1" spc="-1" dirty="0">
                <a:solidFill>
                  <a:srgbClr val="F8931D"/>
                </a:solidFill>
                <a:latin typeface="Franklin Gothic Book"/>
              </a:rPr>
              <a:t>C) How much are the "other operating expenses" and "SGA expenses"?</a:t>
            </a:r>
          </a:p>
          <a:p>
            <a:endParaRPr lang="en-US" b="1" spc="-1" dirty="0">
              <a:solidFill>
                <a:srgbClr val="F8931D"/>
              </a:solidFill>
              <a:latin typeface="Franklin Gothic Book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3631E431-8F4F-5C15-0DD3-BCAA252DA4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575014"/>
              </p:ext>
            </p:extLst>
          </p:nvPr>
        </p:nvGraphicFramePr>
        <p:xfrm>
          <a:off x="1427924" y="2052104"/>
          <a:ext cx="8168639" cy="4450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66447">
                  <a:extLst>
                    <a:ext uri="{9D8B030D-6E8A-4147-A177-3AD203B41FA5}">
                      <a16:colId xmlns:a16="http://schemas.microsoft.com/office/drawing/2014/main" val="4233214309"/>
                    </a:ext>
                  </a:extLst>
                </a:gridCol>
                <a:gridCol w="1902192">
                  <a:extLst>
                    <a:ext uri="{9D8B030D-6E8A-4147-A177-3AD203B41FA5}">
                      <a16:colId xmlns:a16="http://schemas.microsoft.com/office/drawing/2014/main" val="29644920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Amount</a:t>
                      </a:r>
                      <a:r>
                        <a:rPr lang="es-ES" dirty="0"/>
                        <a:t> ($)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430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Raw material </a:t>
                      </a:r>
                      <a:r>
                        <a:rPr lang="es-ES" dirty="0" err="1"/>
                        <a:t>transportation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costs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3,500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2991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dirty="0"/>
                        <a:t>Google </a:t>
                      </a:r>
                      <a:r>
                        <a:rPr lang="es-ES" dirty="0" err="1"/>
                        <a:t>ads</a:t>
                      </a:r>
                      <a:r>
                        <a:rPr lang="es-ES" dirty="0"/>
                        <a:t> expenses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s-ES" dirty="0"/>
                        <a:t>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746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Finished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goods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transportation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cost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to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clients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2,100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497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Warehouse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personnel</a:t>
                      </a:r>
                      <a:r>
                        <a:rPr lang="es-ES" dirty="0"/>
                        <a:t> - 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10,000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23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Purchase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cost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of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materials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40,000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274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Furniture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designers</a:t>
                      </a:r>
                      <a:r>
                        <a:rPr lang="es-ES" dirty="0"/>
                        <a:t> and </a:t>
                      </a:r>
                      <a:r>
                        <a:rPr lang="es-ES" dirty="0" err="1"/>
                        <a:t>constructors</a:t>
                      </a:r>
                      <a:r>
                        <a:rPr lang="es-ES" dirty="0"/>
                        <a:t> - 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11,000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850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Storage </a:t>
                      </a:r>
                      <a:r>
                        <a:rPr lang="es-ES" dirty="0" err="1"/>
                        <a:t>costs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4,200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42480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dirty="0" err="1"/>
                        <a:t>Abnormal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waste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s-ES" dirty="0"/>
                        <a:t>1,300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832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Manufacturing</a:t>
                      </a:r>
                      <a:r>
                        <a:rPr lang="es-ES" dirty="0"/>
                        <a:t> </a:t>
                      </a:r>
                      <a:r>
                        <a:rPr lang="es-ES" dirty="0" err="1"/>
                        <a:t>overhead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" dirty="0"/>
                        <a:t>9,000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83322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dirty="0"/>
                        <a:t>Office </a:t>
                      </a:r>
                      <a:r>
                        <a:rPr lang="es-ES" dirty="0" err="1"/>
                        <a:t>supplies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s-ES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414008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dirty="0"/>
                        <a:t>Sales </a:t>
                      </a:r>
                      <a:r>
                        <a:rPr lang="es-ES" dirty="0" err="1"/>
                        <a:t>comissions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s-ES" dirty="0"/>
                        <a:t>700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2171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9499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rupo 19"/>
          <p:cNvGrpSpPr/>
          <p:nvPr/>
        </p:nvGrpSpPr>
        <p:grpSpPr>
          <a:xfrm>
            <a:off x="0" y="212040"/>
            <a:ext cx="4725720" cy="453240"/>
            <a:chOff x="0" y="212040"/>
            <a:chExt cx="4725720" cy="453240"/>
          </a:xfrm>
        </p:grpSpPr>
        <p:sp>
          <p:nvSpPr>
            <p:cNvPr id="184" name="Forma libre: forma 11"/>
            <p:cNvSpPr/>
            <p:nvPr/>
          </p:nvSpPr>
          <p:spPr>
            <a:xfrm>
              <a:off x="245520" y="257400"/>
              <a:ext cx="4480200" cy="362520"/>
            </a:xfrm>
            <a:custGeom>
              <a:avLst/>
              <a:gdLst/>
              <a:ahLst/>
              <a:cxnLst/>
              <a:rect l="l" t="t" r="r" b="b"/>
              <a:pathLst>
                <a:path w="4137620" h="362912">
                  <a:moveTo>
                    <a:pt x="0" y="0"/>
                  </a:moveTo>
                  <a:lnTo>
                    <a:pt x="4137620" y="0"/>
                  </a:lnTo>
                  <a:lnTo>
                    <a:pt x="4137620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tIns="45720" rIns="45720" b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tabLst>
                  <a:tab pos="0" algn="l"/>
                </a:tabLst>
              </a:pPr>
              <a:r>
                <a:rPr lang="en-US" sz="1800" b="0" strike="noStrike" spc="-1" dirty="0">
                  <a:solidFill>
                    <a:srgbClr val="FFFFFF"/>
                  </a:solidFill>
                  <a:latin typeface="Franklin Gothic Book"/>
                </a:rPr>
                <a:t>1. Cost Assignment</a:t>
              </a:r>
              <a:endParaRPr lang="en-US" sz="1800" b="0" strike="noStrike" spc="-1" dirty="0">
                <a:latin typeface="Arial"/>
              </a:endParaRPr>
            </a:p>
          </p:txBody>
        </p:sp>
        <p:sp>
          <p:nvSpPr>
            <p:cNvPr id="185" name="Elipse 12"/>
            <p:cNvSpPr/>
            <p:nvPr/>
          </p:nvSpPr>
          <p:spPr>
            <a:xfrm>
              <a:off x="0" y="212040"/>
              <a:ext cx="4910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186" name="TextBox 4"/>
          <p:cNvSpPr/>
          <p:nvPr/>
        </p:nvSpPr>
        <p:spPr>
          <a:xfrm>
            <a:off x="1005840" y="883800"/>
            <a:ext cx="8371440" cy="258386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r>
              <a:rPr lang="en-US" b="1" spc="-1" dirty="0">
                <a:solidFill>
                  <a:srgbClr val="F8931D"/>
                </a:solidFill>
                <a:latin typeface="Franklin Gothic Book"/>
              </a:rPr>
              <a:t>Given the previous cost structure, discuss</a:t>
            </a:r>
            <a:endParaRPr lang="es-ES" dirty="0"/>
          </a:p>
          <a:p>
            <a:pPr marL="342900" indent="-342900">
              <a:buAutoNum type="arabicParenR"/>
            </a:pPr>
            <a:r>
              <a:rPr lang="en-US" b="1" spc="-1" dirty="0">
                <a:solidFill>
                  <a:srgbClr val="F8931D"/>
                </a:solidFill>
                <a:latin typeface="Franklin Gothic Book"/>
              </a:rPr>
              <a:t>Product cost: </a:t>
            </a:r>
          </a:p>
          <a:p>
            <a:pPr marL="800100" lvl="1" indent="-342900">
              <a:buFont typeface="Arial"/>
              <a:buChar char="•"/>
            </a:pPr>
            <a:r>
              <a:rPr lang="en-US" b="1" spc="-1" dirty="0">
                <a:solidFill>
                  <a:srgbClr val="F8931D"/>
                </a:solidFill>
                <a:latin typeface="Franklin Gothic Book"/>
              </a:rPr>
              <a:t>% variable costs</a:t>
            </a:r>
          </a:p>
          <a:p>
            <a:pPr marL="800100" lvl="1" indent="-342900">
              <a:buFont typeface="Arial"/>
              <a:buChar char="•"/>
            </a:pPr>
            <a:r>
              <a:rPr lang="en-US" b="1" spc="-1" dirty="0">
                <a:solidFill>
                  <a:srgbClr val="F8931D"/>
                </a:solidFill>
                <a:latin typeface="Franklin Gothic Book"/>
              </a:rPr>
              <a:t>How sensible is the </a:t>
            </a:r>
            <a:r>
              <a:rPr lang="en-US" b="1" u="sng" spc="-1" dirty="0">
                <a:solidFill>
                  <a:srgbClr val="F8931D"/>
                </a:solidFill>
                <a:latin typeface="Franklin Gothic Book"/>
              </a:rPr>
              <a:t>Gross </a:t>
            </a:r>
            <a:r>
              <a:rPr lang="en-US" b="1" spc="-1" dirty="0">
                <a:solidFill>
                  <a:srgbClr val="F8931D"/>
                </a:solidFill>
                <a:latin typeface="Franklin Gothic Book"/>
              </a:rPr>
              <a:t>Margin to the distribution of variable costs?</a:t>
            </a:r>
          </a:p>
          <a:p>
            <a:pPr marL="342900" indent="-342900">
              <a:buAutoNum type="arabicParenR"/>
            </a:pPr>
            <a:r>
              <a:rPr lang="en-US" b="1" spc="-1" dirty="0">
                <a:solidFill>
                  <a:srgbClr val="F8931D"/>
                </a:solidFill>
                <a:latin typeface="Franklin Gothic Book"/>
              </a:rPr>
              <a:t>% Product vs Periodic costs:</a:t>
            </a:r>
          </a:p>
          <a:p>
            <a:pPr marL="800100" lvl="1" indent="-342900">
              <a:buFont typeface="Arial"/>
              <a:buChar char="•"/>
            </a:pPr>
            <a:r>
              <a:rPr lang="en-US" b="1" spc="-1" dirty="0">
                <a:solidFill>
                  <a:srgbClr val="F8931D"/>
                </a:solidFill>
                <a:latin typeface="Franklin Gothic Book"/>
              </a:rPr>
              <a:t>Economic boom or sharp production increase: is the firm really more profitable?</a:t>
            </a:r>
          </a:p>
          <a:p>
            <a:pPr marL="800100" lvl="1" indent="-342900">
              <a:buFont typeface="Arial"/>
              <a:buChar char="•"/>
            </a:pPr>
            <a:endParaRPr lang="en-US" b="1" spc="-1" dirty="0">
              <a:solidFill>
                <a:srgbClr val="F8931D"/>
              </a:solidFill>
              <a:latin typeface="Franklin Gothic Book"/>
            </a:endParaRPr>
          </a:p>
          <a:p>
            <a:endParaRPr lang="en-US" b="1" spc="-1" dirty="0">
              <a:solidFill>
                <a:srgbClr val="F8931D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220925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rupo 19"/>
          <p:cNvGrpSpPr/>
          <p:nvPr/>
        </p:nvGrpSpPr>
        <p:grpSpPr>
          <a:xfrm>
            <a:off x="-5235840" y="232200"/>
            <a:ext cx="4725720" cy="453240"/>
            <a:chOff x="-5235840" y="232200"/>
            <a:chExt cx="4725720" cy="453240"/>
          </a:xfrm>
        </p:grpSpPr>
        <p:sp>
          <p:nvSpPr>
            <p:cNvPr id="211" name="Forma libre: forma 11"/>
            <p:cNvSpPr/>
            <p:nvPr/>
          </p:nvSpPr>
          <p:spPr>
            <a:xfrm>
              <a:off x="-4990320" y="277560"/>
              <a:ext cx="4480200" cy="362520"/>
            </a:xfrm>
            <a:custGeom>
              <a:avLst/>
              <a:gdLst/>
              <a:ahLst/>
              <a:cxnLst/>
              <a:rect l="l" t="t" r="r" b="b"/>
              <a:pathLst>
                <a:path w="4137620" h="362912">
                  <a:moveTo>
                    <a:pt x="0" y="0"/>
                  </a:moveTo>
                  <a:lnTo>
                    <a:pt x="4137620" y="0"/>
                  </a:lnTo>
                  <a:lnTo>
                    <a:pt x="4137620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1. Cost Behavior Patterns and Assignment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2" name="Elipse 12"/>
            <p:cNvSpPr/>
            <p:nvPr/>
          </p:nvSpPr>
          <p:spPr>
            <a:xfrm>
              <a:off x="-5235840" y="232200"/>
              <a:ext cx="4910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13" name="Arco de bloque 10"/>
          <p:cNvSpPr/>
          <p:nvPr/>
        </p:nvSpPr>
        <p:spPr>
          <a:xfrm>
            <a:off x="-4368960" y="3246120"/>
            <a:ext cx="3180960" cy="3180960"/>
          </a:xfrm>
          <a:prstGeom prst="blockArc">
            <a:avLst>
              <a:gd name="adj1" fmla="val 18900000"/>
              <a:gd name="adj2" fmla="val 2700000"/>
              <a:gd name="adj3" fmla="val 679"/>
            </a:avLst>
          </a:prstGeom>
          <a:noFill/>
          <a:ln>
            <a:solidFill>
              <a:srgbClr val="BC5911"/>
            </a:solidFill>
            <a:round/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grpSp>
        <p:nvGrpSpPr>
          <p:cNvPr id="214" name="Grupo 20"/>
          <p:cNvGrpSpPr/>
          <p:nvPr/>
        </p:nvGrpSpPr>
        <p:grpSpPr>
          <a:xfrm>
            <a:off x="0" y="232200"/>
            <a:ext cx="4517640" cy="453240"/>
            <a:chOff x="0" y="232200"/>
            <a:chExt cx="4517640" cy="453240"/>
          </a:xfrm>
        </p:grpSpPr>
        <p:sp>
          <p:nvSpPr>
            <p:cNvPr id="215" name="Forma libre: forma 13"/>
            <p:cNvSpPr/>
            <p:nvPr/>
          </p:nvSpPr>
          <p:spPr>
            <a:xfrm>
              <a:off x="246600" y="277560"/>
              <a:ext cx="4271040" cy="362520"/>
            </a:xfrm>
            <a:custGeom>
              <a:avLst/>
              <a:gdLst/>
              <a:ahLst/>
              <a:cxnLst/>
              <a:rect l="l" t="t" r="r" b="b"/>
              <a:pathLst>
                <a:path w="3929554" h="362912">
                  <a:moveTo>
                    <a:pt x="0" y="0"/>
                  </a:moveTo>
                  <a:lnTo>
                    <a:pt x="3929554" y="0"/>
                  </a:lnTo>
                  <a:lnTo>
                    <a:pt x="3929554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2. Traditional Full Costing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6" name="Elipse 14"/>
            <p:cNvSpPr/>
            <p:nvPr/>
          </p:nvSpPr>
          <p:spPr>
            <a:xfrm>
              <a:off x="0" y="232200"/>
              <a:ext cx="4928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217" name="Grupo 21"/>
          <p:cNvGrpSpPr/>
          <p:nvPr/>
        </p:nvGrpSpPr>
        <p:grpSpPr>
          <a:xfrm>
            <a:off x="727920" y="9590760"/>
            <a:ext cx="4517640" cy="453240"/>
            <a:chOff x="727920" y="9590760"/>
            <a:chExt cx="4517640" cy="453240"/>
          </a:xfrm>
        </p:grpSpPr>
        <p:sp>
          <p:nvSpPr>
            <p:cNvPr id="218" name="Forma libre: forma 15"/>
            <p:cNvSpPr/>
            <p:nvPr/>
          </p:nvSpPr>
          <p:spPr>
            <a:xfrm>
              <a:off x="974520" y="9636120"/>
              <a:ext cx="4271040" cy="362520"/>
            </a:xfrm>
            <a:custGeom>
              <a:avLst/>
              <a:gdLst/>
              <a:ahLst/>
              <a:cxnLst/>
              <a:rect l="l" t="t" r="r" b="b"/>
              <a:pathLst>
                <a:path w="3929554" h="362912">
                  <a:moveTo>
                    <a:pt x="0" y="0"/>
                  </a:moveTo>
                  <a:lnTo>
                    <a:pt x="3929554" y="0"/>
                  </a:lnTo>
                  <a:lnTo>
                    <a:pt x="3929554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3. ABC/ABM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9" name="Elipse 16"/>
            <p:cNvSpPr/>
            <p:nvPr/>
          </p:nvSpPr>
          <p:spPr>
            <a:xfrm>
              <a:off x="727920" y="9590760"/>
              <a:ext cx="4928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0" name="TextBox 7"/>
          <p:cNvSpPr/>
          <p:nvPr/>
        </p:nvSpPr>
        <p:spPr>
          <a:xfrm>
            <a:off x="414360" y="806400"/>
            <a:ext cx="10159920" cy="535531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>
            <a:spAutoFit/>
          </a:bodyPr>
          <a:lstStyle/>
          <a:p>
            <a:r>
              <a:rPr lang="en-US" spc="-1" dirty="0">
                <a:latin typeface="Arial"/>
              </a:rPr>
              <a:t>In many cases, the financial reports include information on sales and operating margin per product line or service.</a:t>
            </a:r>
            <a:endParaRPr lang="en-US" spc="-1" dirty="0"/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endParaRPr lang="en-US" spc="-1" dirty="0">
              <a:latin typeface="Arial"/>
            </a:endParaRPr>
          </a:p>
          <a:p>
            <a:endParaRPr lang="en-US" spc="-1" dirty="0">
              <a:latin typeface="Arial"/>
            </a:endParaRPr>
          </a:p>
          <a:p>
            <a:endParaRPr lang="en-US" spc="-1" dirty="0">
              <a:latin typeface="Arial"/>
            </a:endParaRPr>
          </a:p>
          <a:p>
            <a:endParaRPr lang="en-US" spc="-1" dirty="0">
              <a:latin typeface="Arial"/>
            </a:endParaRPr>
          </a:p>
          <a:p>
            <a:endParaRPr lang="en-US" spc="-1" dirty="0">
              <a:latin typeface="Arial"/>
            </a:endParaRPr>
          </a:p>
          <a:p>
            <a:endParaRPr lang="en-US" spc="-1" dirty="0">
              <a:latin typeface="Arial"/>
            </a:endParaRPr>
          </a:p>
          <a:p>
            <a:endParaRPr lang="en-US" spc="-1" dirty="0">
              <a:latin typeface="Arial"/>
            </a:endParaRPr>
          </a:p>
          <a:p>
            <a:endParaRPr lang="en-US"/>
          </a:p>
          <a:p>
            <a:r>
              <a:rPr lang="en-US" spc="-1" dirty="0">
                <a:ea typeface="+mn-lt"/>
                <a:cs typeface="+mn-lt"/>
              </a:rPr>
              <a:t>So now we will learn two methods companies use to decompose "product costs" across several product/service lines. </a:t>
            </a:r>
            <a:endParaRPr lang="en-US" dirty="0">
              <a:ea typeface="+mn-lt"/>
              <a:cs typeface="+mn-lt"/>
            </a:endParaRPr>
          </a:p>
          <a:p>
            <a:endParaRPr lang="en-US" spc="-1" dirty="0">
              <a:ea typeface="+mn-lt"/>
              <a:cs typeface="+mn-lt"/>
            </a:endParaRPr>
          </a:p>
          <a:p>
            <a:r>
              <a:rPr lang="en-US" spc="-1" dirty="0">
                <a:latin typeface="Arial"/>
              </a:rPr>
              <a:t>A) Traditional method</a:t>
            </a:r>
          </a:p>
          <a:p>
            <a:r>
              <a:rPr lang="en-US" spc="-1" dirty="0">
                <a:latin typeface="Arial"/>
              </a:rPr>
              <a:t>B) ABC method</a:t>
            </a:r>
          </a:p>
          <a:p>
            <a:endParaRPr lang="en-US" spc="-1" dirty="0">
              <a:latin typeface="Arial"/>
            </a:endParaRPr>
          </a:p>
          <a:p>
            <a:endParaRPr lang="en-US" spc="-1" dirty="0">
              <a:latin typeface="Arial"/>
            </a:endParaRPr>
          </a:p>
        </p:txBody>
      </p:sp>
      <p:pic>
        <p:nvPicPr>
          <p:cNvPr id="2" name="Imagen 1" descr="Tabla&#10;&#10;Descripción generada automáticamente">
            <a:extLst>
              <a:ext uri="{FF2B5EF4-FFF2-40B4-BE49-F238E27FC236}">
                <a16:creationId xmlns:a16="http://schemas.microsoft.com/office/drawing/2014/main" id="{3152F850-7C1F-10F0-31F5-EFCBAA0CF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1748901"/>
            <a:ext cx="4982307" cy="1496232"/>
          </a:xfrm>
          <a:prstGeom prst="rect">
            <a:avLst/>
          </a:prstGeom>
        </p:spPr>
      </p:pic>
      <p:pic>
        <p:nvPicPr>
          <p:cNvPr id="3" name="Imagen 2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760FADB4-F80D-2F11-5D10-AC3CF0363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46" y="1590751"/>
            <a:ext cx="4865076" cy="166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20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635765FF-8839-D5AC-ADEC-3329952288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2298964"/>
              </p:ext>
            </p:extLst>
          </p:nvPr>
        </p:nvGraphicFramePr>
        <p:xfrm>
          <a:off x="2989385" y="1154723"/>
          <a:ext cx="9202614" cy="36341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10" name="Grupo 19"/>
          <p:cNvGrpSpPr/>
          <p:nvPr/>
        </p:nvGrpSpPr>
        <p:grpSpPr>
          <a:xfrm>
            <a:off x="-5235840" y="232200"/>
            <a:ext cx="4725720" cy="453240"/>
            <a:chOff x="-5235840" y="232200"/>
            <a:chExt cx="4725720" cy="453240"/>
          </a:xfrm>
        </p:grpSpPr>
        <p:sp>
          <p:nvSpPr>
            <p:cNvPr id="211" name="Forma libre: forma 11"/>
            <p:cNvSpPr/>
            <p:nvPr/>
          </p:nvSpPr>
          <p:spPr>
            <a:xfrm>
              <a:off x="-4990320" y="277560"/>
              <a:ext cx="4480200" cy="362520"/>
            </a:xfrm>
            <a:custGeom>
              <a:avLst/>
              <a:gdLst/>
              <a:ahLst/>
              <a:cxnLst/>
              <a:rect l="l" t="t" r="r" b="b"/>
              <a:pathLst>
                <a:path w="4137620" h="362912">
                  <a:moveTo>
                    <a:pt x="0" y="0"/>
                  </a:moveTo>
                  <a:lnTo>
                    <a:pt x="4137620" y="0"/>
                  </a:lnTo>
                  <a:lnTo>
                    <a:pt x="4137620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1. Cost Behavior Patterns and Assignment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2" name="Elipse 12"/>
            <p:cNvSpPr/>
            <p:nvPr/>
          </p:nvSpPr>
          <p:spPr>
            <a:xfrm>
              <a:off x="-5235840" y="232200"/>
              <a:ext cx="4910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13" name="Arco de bloque 10"/>
          <p:cNvSpPr/>
          <p:nvPr/>
        </p:nvSpPr>
        <p:spPr>
          <a:xfrm>
            <a:off x="-4368960" y="3246120"/>
            <a:ext cx="3180960" cy="3180960"/>
          </a:xfrm>
          <a:prstGeom prst="blockArc">
            <a:avLst>
              <a:gd name="adj1" fmla="val 18900000"/>
              <a:gd name="adj2" fmla="val 2700000"/>
              <a:gd name="adj3" fmla="val 679"/>
            </a:avLst>
          </a:prstGeom>
          <a:noFill/>
          <a:ln>
            <a:solidFill>
              <a:srgbClr val="BC5911"/>
            </a:solidFill>
            <a:round/>
          </a:ln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en-US"/>
          </a:p>
        </p:txBody>
      </p:sp>
      <p:grpSp>
        <p:nvGrpSpPr>
          <p:cNvPr id="214" name="Grupo 20"/>
          <p:cNvGrpSpPr/>
          <p:nvPr/>
        </p:nvGrpSpPr>
        <p:grpSpPr>
          <a:xfrm>
            <a:off x="0" y="232200"/>
            <a:ext cx="4517640" cy="453240"/>
            <a:chOff x="0" y="232200"/>
            <a:chExt cx="4517640" cy="453240"/>
          </a:xfrm>
        </p:grpSpPr>
        <p:sp>
          <p:nvSpPr>
            <p:cNvPr id="215" name="Forma libre: forma 13"/>
            <p:cNvSpPr/>
            <p:nvPr/>
          </p:nvSpPr>
          <p:spPr>
            <a:xfrm>
              <a:off x="246600" y="277560"/>
              <a:ext cx="4271040" cy="362520"/>
            </a:xfrm>
            <a:custGeom>
              <a:avLst/>
              <a:gdLst/>
              <a:ahLst/>
              <a:cxnLst/>
              <a:rect l="l" t="t" r="r" b="b"/>
              <a:pathLst>
                <a:path w="3929554" h="362912">
                  <a:moveTo>
                    <a:pt x="0" y="0"/>
                  </a:moveTo>
                  <a:lnTo>
                    <a:pt x="3929554" y="0"/>
                  </a:lnTo>
                  <a:lnTo>
                    <a:pt x="3929554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2. Traditional Full Costing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6" name="Elipse 14"/>
            <p:cNvSpPr/>
            <p:nvPr/>
          </p:nvSpPr>
          <p:spPr>
            <a:xfrm>
              <a:off x="0" y="232200"/>
              <a:ext cx="4928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217" name="Grupo 21"/>
          <p:cNvGrpSpPr/>
          <p:nvPr/>
        </p:nvGrpSpPr>
        <p:grpSpPr>
          <a:xfrm>
            <a:off x="727920" y="9590760"/>
            <a:ext cx="4517640" cy="453240"/>
            <a:chOff x="727920" y="9590760"/>
            <a:chExt cx="4517640" cy="453240"/>
          </a:xfrm>
        </p:grpSpPr>
        <p:sp>
          <p:nvSpPr>
            <p:cNvPr id="218" name="Forma libre: forma 15"/>
            <p:cNvSpPr/>
            <p:nvPr/>
          </p:nvSpPr>
          <p:spPr>
            <a:xfrm>
              <a:off x="974520" y="9636120"/>
              <a:ext cx="4271040" cy="362520"/>
            </a:xfrm>
            <a:custGeom>
              <a:avLst/>
              <a:gdLst/>
              <a:ahLst/>
              <a:cxnLst/>
              <a:rect l="l" t="t" r="r" b="b"/>
              <a:pathLst>
                <a:path w="3929554" h="362912">
                  <a:moveTo>
                    <a:pt x="0" y="0"/>
                  </a:moveTo>
                  <a:lnTo>
                    <a:pt x="3929554" y="0"/>
                  </a:lnTo>
                  <a:lnTo>
                    <a:pt x="3929554" y="362912"/>
                  </a:lnTo>
                  <a:lnTo>
                    <a:pt x="0" y="3629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C7016"/>
            </a:solidFill>
            <a:ln>
              <a:solidFill>
                <a:srgbClr val="FFFFFF"/>
              </a:solidFill>
              <a:round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lIns="288000" rIns="45720" numCol="1" spcCol="144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29"/>
                </a:spcAft>
                <a:buNone/>
                <a:tabLst>
                  <a:tab pos="0" algn="l"/>
                </a:tabLst>
              </a:pPr>
              <a:r>
                <a:rPr lang="en-US" sz="1800" b="0" strike="noStrike" spc="-1">
                  <a:solidFill>
                    <a:srgbClr val="FFFFFF"/>
                  </a:solidFill>
                  <a:latin typeface="Franklin Gothic Book"/>
                </a:rPr>
                <a:t>3. ABC/ABM</a:t>
              </a:r>
              <a:endParaRPr lang="en-US" sz="1800" b="0" strike="noStrike" spc="-1">
                <a:latin typeface="Arial"/>
              </a:endParaRPr>
            </a:p>
          </p:txBody>
        </p:sp>
        <p:sp>
          <p:nvSpPr>
            <p:cNvPr id="219" name="Elipse 16"/>
            <p:cNvSpPr/>
            <p:nvPr/>
          </p:nvSpPr>
          <p:spPr>
            <a:xfrm>
              <a:off x="727920" y="9590760"/>
              <a:ext cx="492840" cy="453240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EC7016"/>
              </a:solidFill>
              <a:round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0" name="TextBox 7"/>
          <p:cNvSpPr/>
          <p:nvPr/>
        </p:nvSpPr>
        <p:spPr>
          <a:xfrm>
            <a:off x="414360" y="806400"/>
            <a:ext cx="10159920" cy="92333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1440" tIns="45720" rIns="91440" bIns="45720" anchor="t">
            <a:spAutoFit/>
          </a:bodyPr>
          <a:lstStyle/>
          <a:p>
            <a:endParaRPr lang="en-US" spc="-1" dirty="0">
              <a:latin typeface="Arial"/>
            </a:endParaRPr>
          </a:p>
          <a:p>
            <a:endParaRPr lang="en-US" spc="-1" dirty="0">
              <a:latin typeface="Arial"/>
            </a:endParaRPr>
          </a:p>
          <a:p>
            <a:endParaRPr lang="en-US" spc="-1" dirty="0">
              <a:latin typeface="Arial"/>
            </a:endParaRPr>
          </a:p>
        </p:txBody>
      </p:sp>
      <p:pic>
        <p:nvPicPr>
          <p:cNvPr id="4" name="Imagen 3" descr="File:Honeycrisp-Apple.jpg - Wikimedia Commons">
            <a:extLst>
              <a:ext uri="{FF2B5EF4-FFF2-40B4-BE49-F238E27FC236}">
                <a16:creationId xmlns:a16="http://schemas.microsoft.com/office/drawing/2014/main" id="{C218EC72-8320-83A1-B71F-466264B479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154" y="1006718"/>
            <a:ext cx="973016" cy="882162"/>
          </a:xfrm>
          <a:prstGeom prst="rect">
            <a:avLst/>
          </a:prstGeom>
        </p:spPr>
      </p:pic>
      <p:pic>
        <p:nvPicPr>
          <p:cNvPr id="5" name="Imagen 4" descr="Free stock photo of banana, bunch, fruit">
            <a:extLst>
              <a:ext uri="{FF2B5EF4-FFF2-40B4-BE49-F238E27FC236}">
                <a16:creationId xmlns:a16="http://schemas.microsoft.com/office/drawing/2014/main" id="{C5590895-8A90-D5C7-6F21-1820DA528E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154" y="1987062"/>
            <a:ext cx="1101970" cy="715109"/>
          </a:xfrm>
          <a:prstGeom prst="rect">
            <a:avLst/>
          </a:prstGeom>
        </p:spPr>
      </p:pic>
      <p:pic>
        <p:nvPicPr>
          <p:cNvPr id="6" name="Imagen 5" descr="Pineapple PNG image, free download">
            <a:extLst>
              <a:ext uri="{FF2B5EF4-FFF2-40B4-BE49-F238E27FC236}">
                <a16:creationId xmlns:a16="http://schemas.microsoft.com/office/drawing/2014/main" id="{2ECB33B8-1EBA-089D-3E56-2F1AB1E686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6804" y="2860431"/>
            <a:ext cx="419991" cy="926122"/>
          </a:xfrm>
          <a:prstGeom prst="rect">
            <a:avLst/>
          </a:prstGeom>
        </p:spPr>
      </p:pic>
      <p:pic>
        <p:nvPicPr>
          <p:cNvPr id="7" name="Imagen 6" descr="Mixer Juicer Blender PNG Picture | PNG All">
            <a:extLst>
              <a:ext uri="{FF2B5EF4-FFF2-40B4-BE49-F238E27FC236}">
                <a16:creationId xmlns:a16="http://schemas.microsoft.com/office/drawing/2014/main" id="{3A0577CF-91FA-BFFC-53DB-A3624C620F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67045" y="2174631"/>
            <a:ext cx="1512277" cy="1512277"/>
          </a:xfrm>
          <a:prstGeom prst="rect">
            <a:avLst/>
          </a:prstGeom>
        </p:spPr>
      </p:pic>
      <p:pic>
        <p:nvPicPr>
          <p:cNvPr id="9" name="Imagen 8" descr="Old Bottles Free Stock Photo - Public Domain Pictures">
            <a:extLst>
              <a:ext uri="{FF2B5EF4-FFF2-40B4-BE49-F238E27FC236}">
                <a16:creationId xmlns:a16="http://schemas.microsoft.com/office/drawing/2014/main" id="{641A8A9A-EB5B-EDB6-2030-8953D33ABB1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7538" y="4375076"/>
            <a:ext cx="1230924" cy="1742002"/>
          </a:xfrm>
          <a:prstGeom prst="rect">
            <a:avLst/>
          </a:prstGeom>
        </p:spPr>
      </p:pic>
      <p:pic>
        <p:nvPicPr>
          <p:cNvPr id="10" name="Imagen 9" descr="Arduino Bottlefiller - jpralves.net">
            <a:extLst>
              <a:ext uri="{FF2B5EF4-FFF2-40B4-BE49-F238E27FC236}">
                <a16:creationId xmlns:a16="http://schemas.microsoft.com/office/drawing/2014/main" id="{29CB97C8-9ED0-28AA-9B4B-248D1BB266A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4783" b="58876"/>
          <a:stretch/>
        </p:blipFill>
        <p:spPr>
          <a:xfrm flipH="1">
            <a:off x="7303477" y="2085829"/>
            <a:ext cx="2567354" cy="1625412"/>
          </a:xfrm>
          <a:prstGeom prst="rect">
            <a:avLst/>
          </a:prstGeom>
        </p:spPr>
      </p:pic>
      <p:pic>
        <p:nvPicPr>
          <p:cNvPr id="11" name="Imagen 10" descr="Image vectorielle gratuite: Boîte En Carton, Boîte, Ouverte - Image ...">
            <a:extLst>
              <a:ext uri="{FF2B5EF4-FFF2-40B4-BE49-F238E27FC236}">
                <a16:creationId xmlns:a16="http://schemas.microsoft.com/office/drawing/2014/main" id="{54186685-446A-A3F7-6BD0-A4C5AD09E8B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23939" y="2175838"/>
            <a:ext cx="1969476" cy="1462967"/>
          </a:xfrm>
          <a:prstGeom prst="rect">
            <a:avLst/>
          </a:prstGeom>
        </p:spPr>
      </p:pic>
      <p:pic>
        <p:nvPicPr>
          <p:cNvPr id="58" name="Imagen 57" descr="Mother Pelican ~ A Journal of Solidarity and Sustainability">
            <a:extLst>
              <a:ext uri="{FF2B5EF4-FFF2-40B4-BE49-F238E27FC236}">
                <a16:creationId xmlns:a16="http://schemas.microsoft.com/office/drawing/2014/main" id="{558CC5CD-7991-99F8-CF39-0F60B2574BF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06615" y="2424043"/>
            <a:ext cx="1758460" cy="1118957"/>
          </a:xfrm>
          <a:prstGeom prst="rect">
            <a:avLst/>
          </a:prstGeom>
        </p:spPr>
      </p:pic>
      <p:pic>
        <p:nvPicPr>
          <p:cNvPr id="59" name="Imagen 58" descr="Image vectorielle gratuite: Boîte En Carton, Boîte, Ouverte - Image ...">
            <a:extLst>
              <a:ext uri="{FF2B5EF4-FFF2-40B4-BE49-F238E27FC236}">
                <a16:creationId xmlns:a16="http://schemas.microsoft.com/office/drawing/2014/main" id="{F9E88480-3EF4-D9AB-3546-14D085217C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71538" y="429099"/>
            <a:ext cx="1969476" cy="1462967"/>
          </a:xfrm>
          <a:prstGeom prst="rect">
            <a:avLst/>
          </a:prstGeom>
        </p:spPr>
      </p:pic>
      <p:pic>
        <p:nvPicPr>
          <p:cNvPr id="60" name="Imagen 59" descr="Image vectorielle gratuite: Boîte En Carton, Boîte, Ouverte - Image ...">
            <a:extLst>
              <a:ext uri="{FF2B5EF4-FFF2-40B4-BE49-F238E27FC236}">
                <a16:creationId xmlns:a16="http://schemas.microsoft.com/office/drawing/2014/main" id="{23C6A3C1-E2A1-1666-F76F-E320F8670E0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41170" y="3863960"/>
            <a:ext cx="1969476" cy="1462967"/>
          </a:xfrm>
          <a:prstGeom prst="rect">
            <a:avLst/>
          </a:prstGeom>
        </p:spPr>
      </p:pic>
      <p:pic>
        <p:nvPicPr>
          <p:cNvPr id="61" name="Imagen 60" descr="File:Honeycrisp-Apple.jpg - Wikimedia Commons">
            <a:extLst>
              <a:ext uri="{FF2B5EF4-FFF2-40B4-BE49-F238E27FC236}">
                <a16:creationId xmlns:a16="http://schemas.microsoft.com/office/drawing/2014/main" id="{931E3C42-2EF4-04DE-93C7-1A7AD60439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25635" y="1347016"/>
            <a:ext cx="263854" cy="230625"/>
          </a:xfrm>
          <a:prstGeom prst="rect">
            <a:avLst/>
          </a:prstGeom>
        </p:spPr>
      </p:pic>
      <p:pic>
        <p:nvPicPr>
          <p:cNvPr id="62" name="Imagen 61" descr="Free stock photo of banana, bunch, fruit">
            <a:extLst>
              <a:ext uri="{FF2B5EF4-FFF2-40B4-BE49-F238E27FC236}">
                <a16:creationId xmlns:a16="http://schemas.microsoft.com/office/drawing/2014/main" id="{1B9F91CC-8139-8B03-CC68-4F090FDA23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66584" y="3100753"/>
            <a:ext cx="375140" cy="211018"/>
          </a:xfrm>
          <a:prstGeom prst="rect">
            <a:avLst/>
          </a:prstGeom>
        </p:spPr>
      </p:pic>
      <p:pic>
        <p:nvPicPr>
          <p:cNvPr id="63" name="Imagen 62" descr="Pineapple PNG image, free download">
            <a:extLst>
              <a:ext uri="{FF2B5EF4-FFF2-40B4-BE49-F238E27FC236}">
                <a16:creationId xmlns:a16="http://schemas.microsoft.com/office/drawing/2014/main" id="{EB598626-7EEA-E938-C050-F0A4BD99AA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96557" y="4724398"/>
            <a:ext cx="185530" cy="363415"/>
          </a:xfrm>
          <a:prstGeom prst="rect">
            <a:avLst/>
          </a:prstGeom>
        </p:spPr>
      </p:pic>
      <p:sp>
        <p:nvSpPr>
          <p:cNvPr id="192" name="CuadroTexto 191">
            <a:extLst>
              <a:ext uri="{FF2B5EF4-FFF2-40B4-BE49-F238E27FC236}">
                <a16:creationId xmlns:a16="http://schemas.microsoft.com/office/drawing/2014/main" id="{C53CFCD8-4C1E-AFB1-FF18-A676541BCDAC}"/>
              </a:ext>
            </a:extLst>
          </p:cNvPr>
          <p:cNvSpPr txBox="1"/>
          <p:nvPr/>
        </p:nvSpPr>
        <p:spPr>
          <a:xfrm>
            <a:off x="3247292" y="1266092"/>
            <a:ext cx="580292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 dirty="0">
                <a:solidFill>
                  <a:srgbClr val="EC7016"/>
                </a:solidFill>
              </a:rPr>
              <a:t>Juice Factory: </a:t>
            </a:r>
            <a:r>
              <a:rPr lang="es-ES" b="1" dirty="0" err="1">
                <a:solidFill>
                  <a:srgbClr val="EC7016"/>
                </a:solidFill>
              </a:rPr>
              <a:t>production</a:t>
            </a:r>
            <a:r>
              <a:rPr lang="es-ES" b="1" dirty="0">
                <a:solidFill>
                  <a:srgbClr val="EC7016"/>
                </a:solidFill>
              </a:rPr>
              <a:t> </a:t>
            </a:r>
            <a:r>
              <a:rPr lang="es-ES" b="1" dirty="0" err="1">
                <a:solidFill>
                  <a:srgbClr val="EC7016"/>
                </a:solidFill>
              </a:rPr>
              <a:t>process</a:t>
            </a:r>
          </a:p>
        </p:txBody>
      </p:sp>
      <p:pic>
        <p:nvPicPr>
          <p:cNvPr id="193" name="Imagen 192" descr="Ceramic Knives | My wife bought this set of ceramic knives r… | Flickr">
            <a:extLst>
              <a:ext uri="{FF2B5EF4-FFF2-40B4-BE49-F238E27FC236}">
                <a16:creationId xmlns:a16="http://schemas.microsoft.com/office/drawing/2014/main" id="{67F9FF81-2C2A-FCA5-B94B-6FD667394BA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94031" y="2472679"/>
            <a:ext cx="1008184" cy="77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649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{9D3E241C-49FE-4258-86DB-0508E8932F4C}tf22712842_win32</Template>
  <TotalTime>1817</TotalTime>
  <Words>4720</Words>
  <Application>Microsoft Office PowerPoint</Application>
  <PresentationFormat>Panorámica</PresentationFormat>
  <Paragraphs>618</Paragraphs>
  <Slides>31</Slides>
  <Notes>29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31</vt:i4>
      </vt:variant>
    </vt:vector>
  </HeadingPairs>
  <TitlesOfParts>
    <vt:vector size="33" baseType="lpstr">
      <vt:lpstr>Office Theme</vt:lpstr>
      <vt:lpstr>Office Theme</vt:lpstr>
      <vt:lpstr>Inventory and Cost analysis </vt:lpstr>
      <vt:lpstr>Inventory and Cost Analysis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subject/>
  <dc:creator>MARCELO IGNACIO ORTIZ MUÑOZ</dc:creator>
  <dc:description/>
  <cp:lastModifiedBy>MARCELO IGNACIO ORTIZ MUÑOZ</cp:lastModifiedBy>
  <cp:revision>1321</cp:revision>
  <dcterms:created xsi:type="dcterms:W3CDTF">2022-07-24T10:27:41Z</dcterms:created>
  <dcterms:modified xsi:type="dcterms:W3CDTF">2023-11-03T11:01:42Z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Notes">
    <vt:i4>28</vt:i4>
  </property>
  <property fmtid="{D5CDD505-2E9C-101B-9397-08002B2CF9AE}" pid="4" name="PresentationFormat">
    <vt:lpwstr>Panorámica</vt:lpwstr>
  </property>
  <property fmtid="{D5CDD505-2E9C-101B-9397-08002B2CF9AE}" pid="5" name="Slides">
    <vt:i4>33</vt:i4>
  </property>
</Properties>
</file>